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61" r:id="rId4"/>
    <p:sldId id="268" r:id="rId5"/>
    <p:sldId id="258" r:id="rId6"/>
    <p:sldId id="269" r:id="rId7"/>
    <p:sldId id="260" r:id="rId8"/>
    <p:sldId id="262" r:id="rId9"/>
    <p:sldId id="267" r:id="rId10"/>
    <p:sldId id="265" r:id="rId11"/>
    <p:sldId id="266" r:id="rId12"/>
  </p:sldIdLst>
  <p:sldSz cx="14630400" cy="8229600"/>
  <p:notesSz cx="8229600" cy="14630400"/>
  <p:embeddedFontLst>
    <p:embeddedFont>
      <p:font typeface="Arial Black" panose="020B0A04020102020204" pitchFamily="34" charset="0"/>
      <p:bold r:id="rId14"/>
    </p:embeddedFont>
    <p:embeddedFont>
      <p:font typeface="Cooper Black" panose="0208090404030B020404" pitchFamily="18" charset="0"/>
      <p:regular r:id="rId15"/>
    </p:embeddedFont>
    <p:embeddedFont>
      <p:font typeface="Fira Sans" panose="020B0503050000020004" pitchFamily="34" charset="0"/>
      <p:regular r:id="rId16"/>
      <p:bold r:id="rId17"/>
      <p:italic r:id="rId18"/>
      <p:boldItalic r:id="rId19"/>
    </p:embeddedFont>
    <p:embeddedFont>
      <p:font typeface="Inconsolata Bold" pitchFamily="1" charset="0"/>
      <p:bold r:id="rId20"/>
    </p:embeddedFont>
    <p:embeddedFont>
      <p:font typeface="Open Sans ExtraBold" panose="020B0906030804020204" pitchFamily="34" charset="0"/>
      <p:bold r:id="rId21"/>
      <p:bold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4CAF"/>
    <a:srgbClr val="CC3399"/>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1785DE-B2E3-45A9-9910-C99B9D4B2370}" v="4" dt="2025-03-16T11:57:22.3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0" d="100"/>
          <a:sy n="80" d="100"/>
        </p:scale>
        <p:origin x="139" y="53"/>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8046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t="-39000" b="-39000"/>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409576" y="1885949"/>
            <a:ext cx="8248650" cy="2304813"/>
          </a:xfrm>
          <a:prstGeom prst="rect">
            <a:avLst/>
          </a:prstGeom>
          <a:noFill/>
          <a:ln/>
        </p:spPr>
        <p:txBody>
          <a:bodyPr wrap="square" lIns="0" tIns="0" rIns="0" bIns="0" rtlCol="0" anchor="t"/>
          <a:lstStyle/>
          <a:p>
            <a:pPr marL="0" indent="0" algn="ctr">
              <a:lnSpc>
                <a:spcPts val="5850"/>
              </a:lnSpc>
              <a:buNone/>
            </a:pPr>
            <a:r>
              <a:rPr lang="en-US" sz="4000" b="1" kern="0" spc="-94" dirty="0">
                <a:solidFill>
                  <a:srgbClr val="FF8AAF"/>
                </a:solidFill>
                <a:latin typeface="Arial Black" panose="020B0A04020102020204" pitchFamily="34" charset="0"/>
                <a:ea typeface="Inconsolata Bold" pitchFamily="1" charset="0"/>
                <a:cs typeface="Times New Roman" panose="02020603050405020304" pitchFamily="18" charset="0"/>
              </a:rPr>
              <a:t>AI-Powered Guest Experience Personalization System for Hospitality</a:t>
            </a:r>
            <a:endParaRPr lang="en-US" sz="4000" dirty="0">
              <a:latin typeface="Arial Black" panose="020B0A04020102020204" pitchFamily="34" charset="0"/>
              <a:ea typeface="Inconsolata Bold" pitchFamily="1" charset="0"/>
              <a:cs typeface="Times New Roman" panose="02020603050405020304" pitchFamily="18" charset="0"/>
            </a:endParaRPr>
          </a:p>
        </p:txBody>
      </p:sp>
      <p:sp>
        <p:nvSpPr>
          <p:cNvPr id="4" name="Text 1"/>
          <p:cNvSpPr/>
          <p:nvPr/>
        </p:nvSpPr>
        <p:spPr>
          <a:xfrm>
            <a:off x="514352" y="4514850"/>
            <a:ext cx="7864436" cy="1104781"/>
          </a:xfrm>
          <a:prstGeom prst="rect">
            <a:avLst/>
          </a:prstGeom>
          <a:noFill/>
          <a:ln/>
        </p:spPr>
        <p:txBody>
          <a:bodyPr wrap="square" lIns="0" tIns="0" rIns="0" bIns="0" rtlCol="0" anchor="t"/>
          <a:lstStyle/>
          <a:p>
            <a:pPr algn="just">
              <a:lnSpc>
                <a:spcPts val="2850"/>
              </a:lnSpc>
            </a:pPr>
            <a:r>
              <a:rPr lang="en-US" sz="1600" b="1" kern="0" spc="-36" dirty="0">
                <a:solidFill>
                  <a:srgbClr val="E0D6DE"/>
                </a:solidFill>
                <a:latin typeface="Fira Sans" panose="020B0503050000020004" pitchFamily="34" charset="0"/>
                <a:ea typeface="Inconsolata Bold" pitchFamily="1" charset="0"/>
                <a:cs typeface="Times New Roman" panose="02020603050405020304" pitchFamily="18" charset="0"/>
              </a:rPr>
              <a:t>Transforming hospitality with AI-driven personalization. Elevating guest satisfaction through dynamic recommendations and real-time feedback analysis. Ensuring proactive service optimization and seamless issue resolution. Enhancing guest loyalty with data-driven insights and personalized experiences.</a:t>
            </a:r>
            <a:endParaRPr lang="en-US" sz="1600" b="1" dirty="0">
              <a:latin typeface="Fira Sans" panose="020B0503050000020004" pitchFamily="34" charset="0"/>
              <a:ea typeface="Inconsolata Bold" pitchFamily="1" charset="0"/>
              <a:cs typeface="Times New Roman" panose="02020603050405020304" pitchFamily="18" charset="0"/>
            </a:endParaRPr>
          </a:p>
        </p:txBody>
      </p:sp>
      <p:pic>
        <p:nvPicPr>
          <p:cNvPr id="6" name="Picture 5">
            <a:extLst>
              <a:ext uri="{FF2B5EF4-FFF2-40B4-BE49-F238E27FC236}">
                <a16:creationId xmlns:a16="http://schemas.microsoft.com/office/drawing/2014/main" id="{DC9456A5-F4E6-B3E3-7928-79AD91A5A15B}"/>
              </a:ext>
            </a:extLst>
          </p:cNvPr>
          <p:cNvPicPr>
            <a:picLocks noChangeAspect="1"/>
          </p:cNvPicPr>
          <p:nvPr/>
        </p:nvPicPr>
        <p:blipFill>
          <a:blip r:embed="rId3"/>
          <a:srcRect/>
          <a:stretch/>
        </p:blipFill>
        <p:spPr>
          <a:xfrm>
            <a:off x="8763002" y="0"/>
            <a:ext cx="5895974" cy="82295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3"/>
                    </p:tgtEl>
                  </p:cond>
                </p:stCondLst>
                <p:endSync evt="end" delay="0">
                  <p:rtn val="all"/>
                </p:endSync>
                <p:childTnLst>
                  <p:par>
                    <p:cTn id="10" fill="hold">
                      <p:stCondLst>
                        <p:cond delay="0"/>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heel(1)">
                                      <p:cBhvr>
                                        <p:cTn id="14" dur="20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32"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circle(out)">
                                      <p:cBhvr>
                                        <p:cTn id="19" dur="2000"/>
                                        <p:tgtEl>
                                          <p:spTgt spid="6"/>
                                        </p:tgtEl>
                                      </p:cBhvr>
                                    </p:animEffect>
                                  </p:childTnLst>
                                </p:cTn>
                              </p:par>
                            </p:childTnLst>
                          </p:cTn>
                        </p:par>
                      </p:childTnLst>
                    </p:cTn>
                  </p:par>
                </p:childTnLst>
              </p:cTn>
              <p:nextCondLst>
                <p:cond evt="onClick" delay="0">
                  <p:tgtEl>
                    <p:spTgt spid="3"/>
                  </p:tgtEl>
                </p:cond>
              </p:nextCondLst>
            </p:seq>
          </p:childTnLst>
        </p:cTn>
      </p:par>
    </p:tnLst>
    <p:bldLst>
      <p:bldP spid="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1E326-A9F1-A26D-9EC8-8A3F0E9E3524}"/>
            </a:ext>
          </a:extLst>
        </p:cNvPr>
        <p:cNvGrpSpPr/>
        <p:nvPr/>
      </p:nvGrpSpPr>
      <p:grpSpPr>
        <a:xfrm>
          <a:off x="0" y="0"/>
          <a:ext cx="0" cy="0"/>
          <a:chOff x="0" y="0"/>
          <a:chExt cx="0" cy="0"/>
        </a:xfrm>
      </p:grpSpPr>
      <p:sp>
        <p:nvSpPr>
          <p:cNvPr id="3" name="Shape 1">
            <a:extLst>
              <a:ext uri="{FF2B5EF4-FFF2-40B4-BE49-F238E27FC236}">
                <a16:creationId xmlns:a16="http://schemas.microsoft.com/office/drawing/2014/main" id="{D08CB1F6-7B74-9EFA-5F34-0B64F48E888F}"/>
              </a:ext>
            </a:extLst>
          </p:cNvPr>
          <p:cNvSpPr/>
          <p:nvPr/>
        </p:nvSpPr>
        <p:spPr>
          <a:xfrm>
            <a:off x="717113" y="3945950"/>
            <a:ext cx="4196358" cy="3385067"/>
          </a:xfrm>
          <a:prstGeom prst="roundRect">
            <a:avLst/>
          </a:prstGeom>
          <a:solidFill>
            <a:srgbClr val="433550"/>
          </a:solidFill>
          <a:ln/>
          <a:effectLst/>
        </p:spPr>
        <p:txBody>
          <a:bodyPr/>
          <a:lstStyle/>
          <a:p>
            <a:endParaRPr lang="en-IN"/>
          </a:p>
        </p:txBody>
      </p:sp>
      <p:sp>
        <p:nvSpPr>
          <p:cNvPr id="2" name="Text 0">
            <a:extLst>
              <a:ext uri="{FF2B5EF4-FFF2-40B4-BE49-F238E27FC236}">
                <a16:creationId xmlns:a16="http://schemas.microsoft.com/office/drawing/2014/main" id="{C2756178-9435-EDE1-4324-4C2B04B23C17}"/>
              </a:ext>
            </a:extLst>
          </p:cNvPr>
          <p:cNvSpPr/>
          <p:nvPr/>
        </p:nvSpPr>
        <p:spPr>
          <a:xfrm>
            <a:off x="801529" y="1354369"/>
            <a:ext cx="13035082" cy="523634"/>
          </a:xfrm>
          <a:prstGeom prst="rect">
            <a:avLst/>
          </a:prstGeom>
          <a:noFill/>
          <a:ln/>
        </p:spPr>
        <p:txBody>
          <a:bodyPr wrap="square" lIns="0" tIns="0" rIns="0" bIns="0" rtlCol="0" anchor="t"/>
          <a:lstStyle/>
          <a:p>
            <a:pPr>
              <a:lnSpc>
                <a:spcPts val="5550"/>
              </a:lnSpc>
            </a:pPr>
            <a:r>
              <a:rPr lang="en-US" sz="3600" b="1" dirty="0">
                <a:solidFill>
                  <a:srgbClr val="F94CAF"/>
                </a:solidFill>
                <a:latin typeface="Arial Black" panose="020B0A04020102020204" pitchFamily="34" charset="0"/>
                <a:ea typeface="Inconsolata Bold" pitchFamily="34" charset="-122"/>
                <a:cs typeface="Inconsolata Bold" pitchFamily="34" charset="-120"/>
              </a:rPr>
              <a:t>Guest Experience Insights: Integrated Dashboards</a:t>
            </a:r>
            <a:endParaRPr lang="en-US" sz="4400" dirty="0"/>
          </a:p>
        </p:txBody>
      </p:sp>
      <p:sp>
        <p:nvSpPr>
          <p:cNvPr id="4" name="Text 2">
            <a:extLst>
              <a:ext uri="{FF2B5EF4-FFF2-40B4-BE49-F238E27FC236}">
                <a16:creationId xmlns:a16="http://schemas.microsoft.com/office/drawing/2014/main" id="{D897F3E9-52EA-9218-31CF-57627B8B5121}"/>
              </a:ext>
            </a:extLst>
          </p:cNvPr>
          <p:cNvSpPr/>
          <p:nvPr/>
        </p:nvSpPr>
        <p:spPr>
          <a:xfrm>
            <a:off x="1020604" y="4239134"/>
            <a:ext cx="3742730" cy="714375"/>
          </a:xfrm>
          <a:prstGeom prst="rect">
            <a:avLst/>
          </a:prstGeom>
          <a:noFill/>
          <a:ln/>
        </p:spPr>
        <p:txBody>
          <a:bodyPr wrap="square" lIns="0" tIns="0" rIns="0" bIns="0" rtlCol="0" anchor="t"/>
          <a:lstStyle/>
          <a:p>
            <a:pPr algn="ctr">
              <a:lnSpc>
                <a:spcPts val="2750"/>
              </a:lnSpc>
            </a:pPr>
            <a:r>
              <a:rPr lang="en-IN" b="1" dirty="0">
                <a:solidFill>
                  <a:srgbClr val="F94CAF"/>
                </a:solidFill>
                <a:latin typeface="Arial Black" panose="020B0A04020102020204" pitchFamily="34" charset="0"/>
              </a:rPr>
              <a:t>Hotel Booking Insights</a:t>
            </a:r>
            <a:endParaRPr lang="en-US" b="1" dirty="0">
              <a:solidFill>
                <a:srgbClr val="F94CAF"/>
              </a:solidFill>
              <a:latin typeface="Arial Black" panose="020B0A04020102020204" pitchFamily="34" charset="0"/>
            </a:endParaRPr>
          </a:p>
        </p:txBody>
      </p:sp>
      <p:sp>
        <p:nvSpPr>
          <p:cNvPr id="5" name="Text 3">
            <a:extLst>
              <a:ext uri="{FF2B5EF4-FFF2-40B4-BE49-F238E27FC236}">
                <a16:creationId xmlns:a16="http://schemas.microsoft.com/office/drawing/2014/main" id="{129A55F1-3935-BD78-5715-F3FB5A684616}"/>
              </a:ext>
            </a:extLst>
          </p:cNvPr>
          <p:cNvSpPr/>
          <p:nvPr/>
        </p:nvSpPr>
        <p:spPr>
          <a:xfrm>
            <a:off x="1104900" y="4752976"/>
            <a:ext cx="3658434" cy="1924050"/>
          </a:xfrm>
          <a:prstGeom prst="rect">
            <a:avLst/>
          </a:prstGeom>
          <a:noFill/>
          <a:ln/>
        </p:spPr>
        <p:txBody>
          <a:bodyPr wrap="square" lIns="0" tIns="0" rIns="0" bIns="0" rtlCol="0" anchor="t"/>
          <a:lstStyle/>
          <a:p>
            <a:pPr marL="0" indent="0">
              <a:lnSpc>
                <a:spcPts val="2850"/>
              </a:lnSpc>
              <a:buNone/>
            </a:pPr>
            <a:r>
              <a:rPr lang="en-US" sz="1600" dirty="0">
                <a:solidFill>
                  <a:schemeClr val="bg1"/>
                </a:solidFill>
                <a:latin typeface="Fira Sans" panose="020B0503050000020004" pitchFamily="34" charset="0"/>
              </a:rPr>
              <a:t>Reveals guest booking patterns by cuisine preference, helping managers create targeted offerings and optimize marketing strategies to increase revenue and guest satisfaction.</a:t>
            </a:r>
            <a:endParaRPr lang="en-US" sz="1600" dirty="0">
              <a:solidFill>
                <a:schemeClr val="bg1"/>
              </a:solidFill>
              <a:latin typeface="Fira Sans" panose="020B0503050000020004" pitchFamily="34" charset="0"/>
              <a:cs typeface="Times New Roman" panose="02020603050405020304" pitchFamily="18" charset="0"/>
            </a:endParaRPr>
          </a:p>
        </p:txBody>
      </p:sp>
      <p:sp>
        <p:nvSpPr>
          <p:cNvPr id="6" name="Shape 4">
            <a:extLst>
              <a:ext uri="{FF2B5EF4-FFF2-40B4-BE49-F238E27FC236}">
                <a16:creationId xmlns:a16="http://schemas.microsoft.com/office/drawing/2014/main" id="{119B15CD-8C3D-9A5C-B0C0-FEE8F6035677}"/>
              </a:ext>
            </a:extLst>
          </p:cNvPr>
          <p:cNvSpPr/>
          <p:nvPr/>
        </p:nvSpPr>
        <p:spPr>
          <a:xfrm>
            <a:off x="5216961" y="3924394"/>
            <a:ext cx="4196358" cy="3370957"/>
          </a:xfrm>
          <a:prstGeom prst="roundRect">
            <a:avLst/>
          </a:prstGeom>
          <a:solidFill>
            <a:srgbClr val="433550"/>
          </a:solidFill>
          <a:ln/>
        </p:spPr>
        <p:txBody>
          <a:bodyPr/>
          <a:lstStyle/>
          <a:p>
            <a:endParaRPr lang="en-IN" dirty="0"/>
          </a:p>
        </p:txBody>
      </p:sp>
      <p:sp>
        <p:nvSpPr>
          <p:cNvPr id="7" name="Text 5">
            <a:extLst>
              <a:ext uri="{FF2B5EF4-FFF2-40B4-BE49-F238E27FC236}">
                <a16:creationId xmlns:a16="http://schemas.microsoft.com/office/drawing/2014/main" id="{8A2A0A0B-EDB8-9E6B-F1DB-F970C549B85A}"/>
              </a:ext>
            </a:extLst>
          </p:cNvPr>
          <p:cNvSpPr/>
          <p:nvPr/>
        </p:nvSpPr>
        <p:spPr>
          <a:xfrm>
            <a:off x="5443776" y="4239135"/>
            <a:ext cx="3742730" cy="714374"/>
          </a:xfrm>
          <a:prstGeom prst="rect">
            <a:avLst/>
          </a:prstGeom>
          <a:noFill/>
          <a:ln/>
        </p:spPr>
        <p:txBody>
          <a:bodyPr wrap="square" lIns="0" tIns="0" rIns="0" bIns="0" rtlCol="0" anchor="t"/>
          <a:lstStyle/>
          <a:p>
            <a:pPr algn="ctr">
              <a:lnSpc>
                <a:spcPts val="2750"/>
              </a:lnSpc>
            </a:pPr>
            <a:r>
              <a:rPr lang="en-IN" b="1" dirty="0">
                <a:solidFill>
                  <a:srgbClr val="F94CAF"/>
                </a:solidFill>
                <a:latin typeface="Arial Black" panose="020B0A04020102020204" pitchFamily="34" charset="0"/>
              </a:rPr>
              <a:t>Dining Intelligence Center</a:t>
            </a:r>
            <a:endParaRPr lang="en-US" b="1" dirty="0">
              <a:solidFill>
                <a:srgbClr val="F94CAF"/>
              </a:solidFill>
              <a:latin typeface="Arial Black" panose="020B0A04020102020204" pitchFamily="34" charset="0"/>
            </a:endParaRPr>
          </a:p>
        </p:txBody>
      </p:sp>
      <p:sp>
        <p:nvSpPr>
          <p:cNvPr id="8" name="Text 6">
            <a:extLst>
              <a:ext uri="{FF2B5EF4-FFF2-40B4-BE49-F238E27FC236}">
                <a16:creationId xmlns:a16="http://schemas.microsoft.com/office/drawing/2014/main" id="{A524C7A0-57A5-00F9-1518-B5043671F6F3}"/>
              </a:ext>
            </a:extLst>
          </p:cNvPr>
          <p:cNvSpPr/>
          <p:nvPr/>
        </p:nvSpPr>
        <p:spPr>
          <a:xfrm>
            <a:off x="5443775" y="4838701"/>
            <a:ext cx="3843099" cy="2286000"/>
          </a:xfrm>
          <a:prstGeom prst="rect">
            <a:avLst/>
          </a:prstGeom>
          <a:noFill/>
          <a:ln/>
        </p:spPr>
        <p:txBody>
          <a:bodyPr wrap="square" lIns="0" tIns="0" rIns="0" bIns="0" rtlCol="0" anchor="t"/>
          <a:lstStyle/>
          <a:p>
            <a:pPr>
              <a:lnSpc>
                <a:spcPts val="2850"/>
              </a:lnSpc>
            </a:pPr>
            <a:r>
              <a:rPr lang="en-US" sz="1600" dirty="0">
                <a:solidFill>
                  <a:schemeClr val="bg1"/>
                </a:solidFill>
                <a:latin typeface="Fira Sans" panose="020B0503050000020004" pitchFamily="34" charset="0"/>
              </a:rPr>
              <a:t>Provides real-time data on dining behaviors and preferences, enabling better staffing, menu planning, and service delivery to enhance restaurant performance and guest experience.</a:t>
            </a:r>
          </a:p>
        </p:txBody>
      </p:sp>
      <p:sp>
        <p:nvSpPr>
          <p:cNvPr id="9" name="Shape 7">
            <a:extLst>
              <a:ext uri="{FF2B5EF4-FFF2-40B4-BE49-F238E27FC236}">
                <a16:creationId xmlns:a16="http://schemas.microsoft.com/office/drawing/2014/main" id="{408ACA0C-7206-8017-D54B-3F91B7905FCC}"/>
              </a:ext>
            </a:extLst>
          </p:cNvPr>
          <p:cNvSpPr/>
          <p:nvPr/>
        </p:nvSpPr>
        <p:spPr>
          <a:xfrm>
            <a:off x="9640133" y="3933918"/>
            <a:ext cx="4196358" cy="3361433"/>
          </a:xfrm>
          <a:prstGeom prst="roundRect">
            <a:avLst/>
          </a:prstGeom>
          <a:solidFill>
            <a:srgbClr val="433550"/>
          </a:solidFill>
          <a:ln/>
        </p:spPr>
        <p:txBody>
          <a:bodyPr/>
          <a:lstStyle/>
          <a:p>
            <a:pPr algn="ctr">
              <a:lnSpc>
                <a:spcPts val="2750"/>
              </a:lnSpc>
            </a:pPr>
            <a:r>
              <a:rPr lang="en-IN" b="1" dirty="0">
                <a:solidFill>
                  <a:srgbClr val="F94CAF"/>
                </a:solidFill>
                <a:latin typeface="Arial Black" panose="020B0A04020102020204" pitchFamily="34" charset="0"/>
              </a:rPr>
              <a:t>Guest Feedback Command Center</a:t>
            </a:r>
            <a:endParaRPr lang="en-IN" sz="2400" b="1" dirty="0">
              <a:solidFill>
                <a:srgbClr val="F94CAF"/>
              </a:solidFill>
              <a:latin typeface="Arial Black" panose="020B0A04020102020204" pitchFamily="34" charset="0"/>
            </a:endParaRPr>
          </a:p>
        </p:txBody>
      </p:sp>
      <p:sp>
        <p:nvSpPr>
          <p:cNvPr id="10" name="Text 8">
            <a:extLst>
              <a:ext uri="{FF2B5EF4-FFF2-40B4-BE49-F238E27FC236}">
                <a16:creationId xmlns:a16="http://schemas.microsoft.com/office/drawing/2014/main" id="{D8CE1A17-9639-5EDE-14F0-B8919EAEDCBC}"/>
              </a:ext>
            </a:extLst>
          </p:cNvPr>
          <p:cNvSpPr/>
          <p:nvPr/>
        </p:nvSpPr>
        <p:spPr>
          <a:xfrm>
            <a:off x="9866948" y="4105785"/>
            <a:ext cx="3742730" cy="438150"/>
          </a:xfrm>
          <a:prstGeom prst="rect">
            <a:avLst/>
          </a:prstGeom>
          <a:noFill/>
          <a:ln/>
        </p:spPr>
        <p:txBody>
          <a:bodyPr wrap="square" lIns="0" tIns="0" rIns="0" bIns="0" rtlCol="0" anchor="t"/>
          <a:lstStyle/>
          <a:p>
            <a:pPr marL="0" indent="0" algn="ctr">
              <a:lnSpc>
                <a:spcPts val="2750"/>
              </a:lnSpc>
              <a:buNone/>
            </a:pPr>
            <a:endParaRPr lang="en-US" sz="2200" dirty="0"/>
          </a:p>
        </p:txBody>
      </p:sp>
      <p:sp>
        <p:nvSpPr>
          <p:cNvPr id="11" name="Text 9">
            <a:extLst>
              <a:ext uri="{FF2B5EF4-FFF2-40B4-BE49-F238E27FC236}">
                <a16:creationId xmlns:a16="http://schemas.microsoft.com/office/drawing/2014/main" id="{71982A1D-C4C5-BD71-D61D-D1AF6841642E}"/>
              </a:ext>
            </a:extLst>
          </p:cNvPr>
          <p:cNvSpPr/>
          <p:nvPr/>
        </p:nvSpPr>
        <p:spPr>
          <a:xfrm>
            <a:off x="10020300" y="4953509"/>
            <a:ext cx="3657600" cy="2037841"/>
          </a:xfrm>
          <a:prstGeom prst="rect">
            <a:avLst/>
          </a:prstGeom>
          <a:noFill/>
          <a:ln/>
        </p:spPr>
        <p:txBody>
          <a:bodyPr wrap="square" lIns="0" tIns="0" rIns="0" bIns="0" rtlCol="0" anchor="t"/>
          <a:lstStyle/>
          <a:p>
            <a:pPr>
              <a:lnSpc>
                <a:spcPts val="2850"/>
              </a:lnSpc>
            </a:pPr>
            <a:r>
              <a:rPr lang="en-US" sz="1600" dirty="0">
                <a:solidFill>
                  <a:schemeClr val="bg1"/>
                </a:solidFill>
                <a:latin typeface="Fira Sans" panose="020B0503050000020004" pitchFamily="34" charset="0"/>
              </a:rPr>
              <a:t>Identifies key service strengths and improvement areas from guest reviews, allowing managers to address issues quickly and replicate successful practices across operations.</a:t>
            </a:r>
            <a:endParaRPr lang="en-US" sz="1750" dirty="0">
              <a:solidFill>
                <a:schemeClr val="bg1"/>
              </a:solidFill>
              <a:latin typeface="Fira Sans" panose="020B0503050000020004" pitchFamily="34" charset="0"/>
            </a:endParaRPr>
          </a:p>
        </p:txBody>
      </p:sp>
      <p:sp>
        <p:nvSpPr>
          <p:cNvPr id="12" name="TextBox 11">
            <a:extLst>
              <a:ext uri="{FF2B5EF4-FFF2-40B4-BE49-F238E27FC236}">
                <a16:creationId xmlns:a16="http://schemas.microsoft.com/office/drawing/2014/main" id="{A088DAF5-D4C3-51AC-7A29-60E388AFA72C}"/>
              </a:ext>
            </a:extLst>
          </p:cNvPr>
          <p:cNvSpPr txBox="1"/>
          <p:nvPr/>
        </p:nvSpPr>
        <p:spPr>
          <a:xfrm>
            <a:off x="885825" y="2515617"/>
            <a:ext cx="13035082" cy="792718"/>
          </a:xfrm>
          <a:prstGeom prst="rect">
            <a:avLst/>
          </a:prstGeom>
          <a:noFill/>
        </p:spPr>
        <p:txBody>
          <a:bodyPr wrap="square" rtlCol="0">
            <a:spAutoFit/>
          </a:bodyPr>
          <a:lstStyle/>
          <a:p>
            <a:pPr>
              <a:lnSpc>
                <a:spcPct val="150000"/>
              </a:lnSpc>
            </a:pPr>
            <a:r>
              <a:rPr lang="en-US" sz="1600" dirty="0">
                <a:solidFill>
                  <a:schemeClr val="bg1"/>
                </a:solidFill>
                <a:latin typeface="Arial Black" panose="020B0A04020102020204" pitchFamily="34" charset="0"/>
              </a:rPr>
              <a:t>Objective: Empowers managers with real-time analytics that boost guest experience, drive operational excellence, and unlock business growth.</a:t>
            </a:r>
          </a:p>
        </p:txBody>
      </p:sp>
    </p:spTree>
    <p:extLst>
      <p:ext uri="{BB962C8B-B14F-4D97-AF65-F5344CB8AC3E}">
        <p14:creationId xmlns:p14="http://schemas.microsoft.com/office/powerpoint/2010/main" val="1988464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B770E5-3475-8503-86EC-26FEB6EF4455}"/>
              </a:ext>
            </a:extLst>
          </p:cNvPr>
          <p:cNvSpPr txBox="1"/>
          <p:nvPr/>
        </p:nvSpPr>
        <p:spPr>
          <a:xfrm>
            <a:off x="4210050" y="3745468"/>
            <a:ext cx="6943725" cy="1107996"/>
          </a:xfrm>
          <a:prstGeom prst="rect">
            <a:avLst/>
          </a:prstGeom>
          <a:noFill/>
        </p:spPr>
        <p:txBody>
          <a:bodyPr wrap="square" rtlCol="0">
            <a:spAutoFit/>
          </a:bodyPr>
          <a:lstStyle/>
          <a:p>
            <a:r>
              <a:rPr lang="en-US" sz="4400" dirty="0">
                <a:solidFill>
                  <a:schemeClr val="bg1"/>
                </a:solidFill>
                <a:latin typeface="Cooper Black" panose="0208090404030B020404" pitchFamily="18" charset="0"/>
              </a:rPr>
              <a:t>    </a:t>
            </a:r>
            <a:r>
              <a:rPr lang="en-US" sz="66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ooper Black" panose="0208090404030B020404" pitchFamily="18" charset="0"/>
              </a:rPr>
              <a:t>Thank You</a:t>
            </a:r>
            <a:endParaRPr lang="en-IN" sz="6600"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1798066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14824" y="905947"/>
            <a:ext cx="5463421" cy="682943"/>
          </a:xfrm>
          <a:prstGeom prst="rect">
            <a:avLst/>
          </a:prstGeom>
          <a:noFill/>
          <a:ln/>
        </p:spPr>
        <p:txBody>
          <a:bodyPr wrap="none" lIns="0" tIns="0" rIns="0" bIns="0" rtlCol="0" anchor="t"/>
          <a:lstStyle/>
          <a:p>
            <a:pPr marL="0" indent="0" algn="l">
              <a:lnSpc>
                <a:spcPts val="5350"/>
              </a:lnSpc>
              <a:buNone/>
            </a:pPr>
            <a:r>
              <a:rPr lang="en-US" sz="4300" b="1" kern="0" spc="-86" dirty="0">
                <a:solidFill>
                  <a:srgbClr val="FF8AAF"/>
                </a:solidFill>
                <a:latin typeface="Arial Black" panose="020B0A04020102020204" pitchFamily="34" charset="0"/>
                <a:ea typeface="Inconsolata Bold" pitchFamily="1" charset="0"/>
                <a:cs typeface="Petrona Bold" pitchFamily="34" charset="-120"/>
              </a:rPr>
              <a:t>Objectives</a:t>
            </a:r>
            <a:endParaRPr lang="en-US" sz="4300" dirty="0">
              <a:latin typeface="Arial Black" panose="020B0A04020102020204" pitchFamily="34" charset="0"/>
              <a:ea typeface="Inconsolata Bold" pitchFamily="1" charset="0"/>
            </a:endParaRPr>
          </a:p>
        </p:txBody>
      </p:sp>
      <p:sp>
        <p:nvSpPr>
          <p:cNvPr id="4" name="Shape 1"/>
          <p:cNvSpPr/>
          <p:nvPr/>
        </p:nvSpPr>
        <p:spPr>
          <a:xfrm>
            <a:off x="6214824" y="2135148"/>
            <a:ext cx="468273" cy="468273"/>
          </a:xfrm>
          <a:prstGeom prst="roundRect">
            <a:avLst>
              <a:gd name="adj" fmla="val 18668"/>
            </a:avLst>
          </a:prstGeom>
          <a:solidFill>
            <a:srgbClr val="2F1D63"/>
          </a:solidFill>
          <a:ln w="7620">
            <a:solidFill>
              <a:srgbClr val="48367C"/>
            </a:solidFill>
            <a:prstDash val="solid"/>
          </a:ln>
        </p:spPr>
        <p:txBody>
          <a:bodyPr/>
          <a:lstStyle/>
          <a:p>
            <a:endParaRPr lang="en-IN"/>
          </a:p>
        </p:txBody>
      </p:sp>
      <p:sp>
        <p:nvSpPr>
          <p:cNvPr id="5" name="Text 2"/>
          <p:cNvSpPr/>
          <p:nvPr/>
        </p:nvSpPr>
        <p:spPr>
          <a:xfrm>
            <a:off x="6285012" y="2164378"/>
            <a:ext cx="327779" cy="409694"/>
          </a:xfrm>
          <a:prstGeom prst="rect">
            <a:avLst/>
          </a:prstGeom>
          <a:noFill/>
          <a:ln/>
        </p:spPr>
        <p:txBody>
          <a:bodyPr wrap="none" lIns="0" tIns="0" rIns="0" bIns="0" rtlCol="0" anchor="t"/>
          <a:lstStyle/>
          <a:p>
            <a:pPr marL="0" indent="0" algn="ctr">
              <a:lnSpc>
                <a:spcPts val="2550"/>
              </a:lnSpc>
              <a:buNone/>
            </a:pPr>
            <a:r>
              <a:rPr lang="en-US" sz="2550" b="1" kern="0" spc="-52" dirty="0">
                <a:solidFill>
                  <a:srgbClr val="E0D6DE"/>
                </a:solidFill>
                <a:latin typeface="Inconsolata Bold" pitchFamily="1" charset="0"/>
                <a:ea typeface="Inconsolata Bold" pitchFamily="1" charset="0"/>
                <a:cs typeface="Petrona Bold" pitchFamily="34" charset="-120"/>
              </a:rPr>
              <a:t>1</a:t>
            </a:r>
            <a:endParaRPr lang="en-US" sz="2550" dirty="0">
              <a:latin typeface="Inconsolata Bold" pitchFamily="1" charset="0"/>
              <a:ea typeface="Inconsolata Bold" pitchFamily="1" charset="0"/>
            </a:endParaRPr>
          </a:p>
        </p:txBody>
      </p:sp>
      <p:sp>
        <p:nvSpPr>
          <p:cNvPr id="6" name="Text 3"/>
          <p:cNvSpPr/>
          <p:nvPr/>
        </p:nvSpPr>
        <p:spPr>
          <a:xfrm>
            <a:off x="6891218" y="2135148"/>
            <a:ext cx="3866555" cy="341352"/>
          </a:xfrm>
          <a:prstGeom prst="rect">
            <a:avLst/>
          </a:prstGeom>
          <a:noFill/>
          <a:ln/>
        </p:spPr>
        <p:txBody>
          <a:bodyPr wrap="none" lIns="0" tIns="0" rIns="0" bIns="0" rtlCol="0" anchor="t"/>
          <a:lstStyle/>
          <a:p>
            <a:pPr marL="0" indent="0" algn="l">
              <a:lnSpc>
                <a:spcPts val="2650"/>
              </a:lnSpc>
              <a:buNone/>
            </a:pPr>
            <a:r>
              <a:rPr lang="en-US" sz="2150" b="1" kern="0" spc="-43" dirty="0">
                <a:solidFill>
                  <a:srgbClr val="E0D6DE"/>
                </a:solidFill>
                <a:latin typeface="Inconsolata Bold" pitchFamily="1" charset="0"/>
                <a:ea typeface="Inconsolata Bold" pitchFamily="1" charset="0"/>
                <a:cs typeface="Petrona Bold" pitchFamily="34" charset="-120"/>
              </a:rPr>
              <a:t>Personalized Recommendations</a:t>
            </a:r>
            <a:endParaRPr lang="en-US" sz="2150" dirty="0">
              <a:latin typeface="Inconsolata Bold" pitchFamily="1" charset="0"/>
              <a:ea typeface="Inconsolata Bold" pitchFamily="1" charset="0"/>
            </a:endParaRPr>
          </a:p>
        </p:txBody>
      </p:sp>
      <p:sp>
        <p:nvSpPr>
          <p:cNvPr id="7" name="Text 4"/>
          <p:cNvSpPr/>
          <p:nvPr/>
        </p:nvSpPr>
        <p:spPr>
          <a:xfrm>
            <a:off x="6891218" y="2601278"/>
            <a:ext cx="7010757" cy="665798"/>
          </a:xfrm>
          <a:prstGeom prst="rect">
            <a:avLst/>
          </a:prstGeom>
          <a:noFill/>
          <a:ln/>
        </p:spPr>
        <p:txBody>
          <a:bodyPr wrap="square" lIns="0" tIns="0" rIns="0" bIns="0" rtlCol="0" anchor="t"/>
          <a:lstStyle/>
          <a:p>
            <a:pPr marL="0" indent="0" algn="l">
              <a:lnSpc>
                <a:spcPts val="2600"/>
              </a:lnSpc>
              <a:buNone/>
            </a:pPr>
            <a:r>
              <a:rPr lang="en-US" sz="1600" kern="0" spc="-33" dirty="0">
                <a:solidFill>
                  <a:srgbClr val="E0D6DE"/>
                </a:solidFill>
                <a:latin typeface="Inconsolata Bold" pitchFamily="1" charset="0"/>
                <a:ea typeface="Inconsolata Bold" pitchFamily="1" charset="0"/>
                <a:cs typeface="Inter" pitchFamily="34" charset="-120"/>
              </a:rPr>
              <a:t>Tailored dining, activities, and amenities. Driven by guest behavior analysis.</a:t>
            </a:r>
            <a:endParaRPr lang="en-US" sz="1600" dirty="0">
              <a:latin typeface="Inconsolata Bold" pitchFamily="1" charset="0"/>
              <a:ea typeface="Inconsolata Bold" pitchFamily="1" charset="0"/>
            </a:endParaRPr>
          </a:p>
        </p:txBody>
      </p:sp>
      <p:sp>
        <p:nvSpPr>
          <p:cNvPr id="8" name="Shape 5"/>
          <p:cNvSpPr/>
          <p:nvPr/>
        </p:nvSpPr>
        <p:spPr>
          <a:xfrm>
            <a:off x="6214824" y="3709273"/>
            <a:ext cx="468273" cy="468273"/>
          </a:xfrm>
          <a:prstGeom prst="roundRect">
            <a:avLst>
              <a:gd name="adj" fmla="val 18668"/>
            </a:avLst>
          </a:prstGeom>
          <a:solidFill>
            <a:srgbClr val="2F1D63"/>
          </a:solidFill>
          <a:ln w="7620">
            <a:solidFill>
              <a:srgbClr val="48367C"/>
            </a:solidFill>
            <a:prstDash val="solid"/>
          </a:ln>
        </p:spPr>
        <p:txBody>
          <a:bodyPr/>
          <a:lstStyle/>
          <a:p>
            <a:endParaRPr lang="en-IN"/>
          </a:p>
        </p:txBody>
      </p:sp>
      <p:sp>
        <p:nvSpPr>
          <p:cNvPr id="9" name="Text 6"/>
          <p:cNvSpPr/>
          <p:nvPr/>
        </p:nvSpPr>
        <p:spPr>
          <a:xfrm>
            <a:off x="6285012" y="3738503"/>
            <a:ext cx="327779" cy="409694"/>
          </a:xfrm>
          <a:prstGeom prst="rect">
            <a:avLst/>
          </a:prstGeom>
          <a:noFill/>
          <a:ln/>
        </p:spPr>
        <p:txBody>
          <a:bodyPr wrap="none" lIns="0" tIns="0" rIns="0" bIns="0" rtlCol="0" anchor="t"/>
          <a:lstStyle/>
          <a:p>
            <a:pPr marL="0" indent="0" algn="ctr">
              <a:lnSpc>
                <a:spcPts val="2550"/>
              </a:lnSpc>
              <a:buNone/>
            </a:pPr>
            <a:r>
              <a:rPr lang="en-US" sz="2550" b="1" kern="0" spc="-52" dirty="0">
                <a:solidFill>
                  <a:srgbClr val="E0D6DE"/>
                </a:solidFill>
                <a:latin typeface="Inconsolata Bold" pitchFamily="1" charset="0"/>
                <a:ea typeface="Inconsolata Bold" pitchFamily="1" charset="0"/>
                <a:cs typeface="Petrona Bold" pitchFamily="34" charset="-120"/>
              </a:rPr>
              <a:t>2</a:t>
            </a:r>
            <a:endParaRPr lang="en-US" sz="2550" dirty="0">
              <a:latin typeface="Inconsolata Bold" pitchFamily="1" charset="0"/>
              <a:ea typeface="Inconsolata Bold" pitchFamily="1" charset="0"/>
            </a:endParaRPr>
          </a:p>
        </p:txBody>
      </p:sp>
      <p:sp>
        <p:nvSpPr>
          <p:cNvPr id="10" name="Text 7"/>
          <p:cNvSpPr/>
          <p:nvPr/>
        </p:nvSpPr>
        <p:spPr>
          <a:xfrm>
            <a:off x="6891218" y="3709273"/>
            <a:ext cx="3997643" cy="341352"/>
          </a:xfrm>
          <a:prstGeom prst="rect">
            <a:avLst/>
          </a:prstGeom>
          <a:noFill/>
          <a:ln/>
        </p:spPr>
        <p:txBody>
          <a:bodyPr wrap="none" lIns="0" tIns="0" rIns="0" bIns="0" rtlCol="0" anchor="t"/>
          <a:lstStyle/>
          <a:p>
            <a:pPr marL="0" indent="0" algn="l">
              <a:lnSpc>
                <a:spcPts val="2650"/>
              </a:lnSpc>
              <a:buNone/>
            </a:pPr>
            <a:r>
              <a:rPr lang="en-US" sz="2150" b="1" kern="0" spc="-43" dirty="0">
                <a:solidFill>
                  <a:srgbClr val="E0D6DE"/>
                </a:solidFill>
                <a:latin typeface="Inconsolata Bold" pitchFamily="1" charset="0"/>
                <a:ea typeface="Inconsolata Bold" pitchFamily="1" charset="0"/>
                <a:cs typeface="Petrona Bold" pitchFamily="34" charset="-120"/>
              </a:rPr>
              <a:t>Real-Time Sentiment Monitoring</a:t>
            </a:r>
            <a:endParaRPr lang="en-US" sz="2150" dirty="0">
              <a:latin typeface="Inconsolata Bold" pitchFamily="1" charset="0"/>
              <a:ea typeface="Inconsolata Bold" pitchFamily="1" charset="0"/>
            </a:endParaRPr>
          </a:p>
        </p:txBody>
      </p:sp>
      <p:sp>
        <p:nvSpPr>
          <p:cNvPr id="11" name="Text 8"/>
          <p:cNvSpPr/>
          <p:nvPr/>
        </p:nvSpPr>
        <p:spPr>
          <a:xfrm>
            <a:off x="6891218" y="4175403"/>
            <a:ext cx="7010757" cy="332899"/>
          </a:xfrm>
          <a:prstGeom prst="rect">
            <a:avLst/>
          </a:prstGeom>
          <a:noFill/>
          <a:ln/>
        </p:spPr>
        <p:txBody>
          <a:bodyPr wrap="none" lIns="0" tIns="0" rIns="0" bIns="0" rtlCol="0" anchor="t"/>
          <a:lstStyle/>
          <a:p>
            <a:pPr marL="0" indent="0" algn="l">
              <a:lnSpc>
                <a:spcPts val="2600"/>
              </a:lnSpc>
              <a:buNone/>
            </a:pPr>
            <a:r>
              <a:rPr lang="en-US" sz="1600" kern="0" spc="-33" dirty="0">
                <a:solidFill>
                  <a:srgbClr val="E0D6DE"/>
                </a:solidFill>
                <a:latin typeface="Inconsolata Bold" pitchFamily="1" charset="0"/>
                <a:ea typeface="Inconsolata Bold" pitchFamily="1" charset="0"/>
                <a:cs typeface="Inter" pitchFamily="34" charset="-120"/>
              </a:rPr>
              <a:t>Proactive addressing of guest feedback. Ensures immediate action.</a:t>
            </a:r>
            <a:endParaRPr lang="en-US" sz="1600" dirty="0">
              <a:latin typeface="Inconsolata Bold" pitchFamily="1" charset="0"/>
              <a:ea typeface="Inconsolata Bold" pitchFamily="1" charset="0"/>
            </a:endParaRPr>
          </a:p>
        </p:txBody>
      </p:sp>
      <p:sp>
        <p:nvSpPr>
          <p:cNvPr id="12" name="Shape 9"/>
          <p:cNvSpPr/>
          <p:nvPr/>
        </p:nvSpPr>
        <p:spPr>
          <a:xfrm>
            <a:off x="6214824" y="4950500"/>
            <a:ext cx="468273" cy="468273"/>
          </a:xfrm>
          <a:prstGeom prst="roundRect">
            <a:avLst>
              <a:gd name="adj" fmla="val 18668"/>
            </a:avLst>
          </a:prstGeom>
          <a:solidFill>
            <a:srgbClr val="2F1D63"/>
          </a:solidFill>
          <a:ln w="7620">
            <a:solidFill>
              <a:srgbClr val="48367C"/>
            </a:solidFill>
            <a:prstDash val="solid"/>
          </a:ln>
        </p:spPr>
        <p:txBody>
          <a:bodyPr/>
          <a:lstStyle/>
          <a:p>
            <a:endParaRPr lang="en-IN"/>
          </a:p>
        </p:txBody>
      </p:sp>
      <p:sp>
        <p:nvSpPr>
          <p:cNvPr id="13" name="Text 10"/>
          <p:cNvSpPr/>
          <p:nvPr/>
        </p:nvSpPr>
        <p:spPr>
          <a:xfrm>
            <a:off x="6285012" y="4979730"/>
            <a:ext cx="327779" cy="409694"/>
          </a:xfrm>
          <a:prstGeom prst="rect">
            <a:avLst/>
          </a:prstGeom>
          <a:noFill/>
          <a:ln/>
        </p:spPr>
        <p:txBody>
          <a:bodyPr wrap="none" lIns="0" tIns="0" rIns="0" bIns="0" rtlCol="0" anchor="t"/>
          <a:lstStyle/>
          <a:p>
            <a:pPr marL="0" indent="0" algn="ctr">
              <a:lnSpc>
                <a:spcPts val="2550"/>
              </a:lnSpc>
              <a:buNone/>
            </a:pPr>
            <a:r>
              <a:rPr lang="en-US" sz="2550" b="1" kern="0" spc="-52" dirty="0">
                <a:solidFill>
                  <a:srgbClr val="E0D6DE"/>
                </a:solidFill>
                <a:latin typeface="Inconsolata Bold" pitchFamily="1" charset="0"/>
                <a:ea typeface="Inconsolata Bold" pitchFamily="1" charset="0"/>
                <a:cs typeface="Petrona Bold" pitchFamily="34" charset="-120"/>
              </a:rPr>
              <a:t>3</a:t>
            </a:r>
            <a:endParaRPr lang="en-US" sz="2550" dirty="0">
              <a:latin typeface="Inconsolata Bold" pitchFamily="1" charset="0"/>
              <a:ea typeface="Inconsolata Bold" pitchFamily="1" charset="0"/>
            </a:endParaRPr>
          </a:p>
        </p:txBody>
      </p:sp>
      <p:sp>
        <p:nvSpPr>
          <p:cNvPr id="14" name="Text 11"/>
          <p:cNvSpPr/>
          <p:nvPr/>
        </p:nvSpPr>
        <p:spPr>
          <a:xfrm>
            <a:off x="6891218" y="4950500"/>
            <a:ext cx="3416737" cy="341352"/>
          </a:xfrm>
          <a:prstGeom prst="rect">
            <a:avLst/>
          </a:prstGeom>
          <a:noFill/>
          <a:ln/>
        </p:spPr>
        <p:txBody>
          <a:bodyPr wrap="none" lIns="0" tIns="0" rIns="0" bIns="0" rtlCol="0" anchor="t"/>
          <a:lstStyle/>
          <a:p>
            <a:pPr marL="0" indent="0" algn="l">
              <a:lnSpc>
                <a:spcPts val="2650"/>
              </a:lnSpc>
              <a:buNone/>
            </a:pPr>
            <a:r>
              <a:rPr lang="en-US" sz="2150" b="1" kern="0" spc="-43" dirty="0">
                <a:solidFill>
                  <a:srgbClr val="E0D6DE"/>
                </a:solidFill>
                <a:latin typeface="Inconsolata Bold" pitchFamily="1" charset="0"/>
                <a:ea typeface="Inconsolata Bold" pitchFamily="1" charset="0"/>
                <a:cs typeface="Petrona Bold" pitchFamily="34" charset="-120"/>
              </a:rPr>
              <a:t>Increased Guest Satisfaction</a:t>
            </a:r>
            <a:endParaRPr lang="en-US" sz="2150" dirty="0">
              <a:latin typeface="Inconsolata Bold" pitchFamily="1" charset="0"/>
              <a:ea typeface="Inconsolata Bold" pitchFamily="1" charset="0"/>
            </a:endParaRPr>
          </a:p>
        </p:txBody>
      </p:sp>
      <p:sp>
        <p:nvSpPr>
          <p:cNvPr id="15" name="Text 12"/>
          <p:cNvSpPr/>
          <p:nvPr/>
        </p:nvSpPr>
        <p:spPr>
          <a:xfrm>
            <a:off x="6891218" y="5416629"/>
            <a:ext cx="7010757" cy="665798"/>
          </a:xfrm>
          <a:prstGeom prst="rect">
            <a:avLst/>
          </a:prstGeom>
          <a:noFill/>
          <a:ln/>
        </p:spPr>
        <p:txBody>
          <a:bodyPr wrap="square" lIns="0" tIns="0" rIns="0" bIns="0" rtlCol="0" anchor="t"/>
          <a:lstStyle/>
          <a:p>
            <a:pPr marL="0" indent="0" algn="l">
              <a:lnSpc>
                <a:spcPts val="2600"/>
              </a:lnSpc>
              <a:buNone/>
            </a:pPr>
            <a:r>
              <a:rPr lang="en-US" sz="1600" kern="0" spc="-33" dirty="0">
                <a:solidFill>
                  <a:srgbClr val="E0D6DE"/>
                </a:solidFill>
                <a:latin typeface="Inconsolata Bold" pitchFamily="1" charset="0"/>
                <a:ea typeface="Inconsolata Bold" pitchFamily="1" charset="0"/>
                <a:cs typeface="Inter" pitchFamily="34" charset="-120"/>
              </a:rPr>
              <a:t>Dynamic personalization enhances experience. Achieves elevated satisfaction.</a:t>
            </a:r>
            <a:endParaRPr lang="en-US" sz="1600" dirty="0">
              <a:latin typeface="Inconsolata Bold" pitchFamily="1" charset="0"/>
              <a:ea typeface="Inconsolata Bold" pitchFamily="1" charset="0"/>
            </a:endParaRPr>
          </a:p>
        </p:txBody>
      </p:sp>
      <p:sp>
        <p:nvSpPr>
          <p:cNvPr id="16" name="Shape 13"/>
          <p:cNvSpPr/>
          <p:nvPr/>
        </p:nvSpPr>
        <p:spPr>
          <a:xfrm>
            <a:off x="6214824" y="6524625"/>
            <a:ext cx="468273" cy="468273"/>
          </a:xfrm>
          <a:prstGeom prst="roundRect">
            <a:avLst>
              <a:gd name="adj" fmla="val 18668"/>
            </a:avLst>
          </a:prstGeom>
          <a:solidFill>
            <a:srgbClr val="2F1D63"/>
          </a:solidFill>
          <a:ln w="7620">
            <a:solidFill>
              <a:srgbClr val="48367C"/>
            </a:solidFill>
            <a:prstDash val="solid"/>
          </a:ln>
        </p:spPr>
        <p:txBody>
          <a:bodyPr/>
          <a:lstStyle/>
          <a:p>
            <a:endParaRPr lang="en-IN"/>
          </a:p>
        </p:txBody>
      </p:sp>
      <p:sp>
        <p:nvSpPr>
          <p:cNvPr id="17" name="Text 14"/>
          <p:cNvSpPr/>
          <p:nvPr/>
        </p:nvSpPr>
        <p:spPr>
          <a:xfrm>
            <a:off x="6285012" y="6553855"/>
            <a:ext cx="327779" cy="409694"/>
          </a:xfrm>
          <a:prstGeom prst="rect">
            <a:avLst/>
          </a:prstGeom>
          <a:noFill/>
          <a:ln/>
        </p:spPr>
        <p:txBody>
          <a:bodyPr wrap="none" lIns="0" tIns="0" rIns="0" bIns="0" rtlCol="0" anchor="t"/>
          <a:lstStyle/>
          <a:p>
            <a:pPr marL="0" indent="0" algn="ctr">
              <a:lnSpc>
                <a:spcPts val="2550"/>
              </a:lnSpc>
              <a:buNone/>
            </a:pPr>
            <a:r>
              <a:rPr lang="en-US" sz="2550" b="1" kern="0" spc="-52" dirty="0">
                <a:solidFill>
                  <a:srgbClr val="E0D6DE"/>
                </a:solidFill>
                <a:latin typeface="Inconsolata Bold" pitchFamily="1" charset="0"/>
                <a:ea typeface="Inconsolata Bold" pitchFamily="1" charset="0"/>
                <a:cs typeface="Petrona Bold" pitchFamily="34" charset="-120"/>
              </a:rPr>
              <a:t>4</a:t>
            </a:r>
            <a:endParaRPr lang="en-US" sz="2550" dirty="0">
              <a:latin typeface="Inconsolata Bold" pitchFamily="1" charset="0"/>
              <a:ea typeface="Inconsolata Bold" pitchFamily="1" charset="0"/>
            </a:endParaRPr>
          </a:p>
        </p:txBody>
      </p:sp>
      <p:sp>
        <p:nvSpPr>
          <p:cNvPr id="18" name="Text 15"/>
          <p:cNvSpPr/>
          <p:nvPr/>
        </p:nvSpPr>
        <p:spPr>
          <a:xfrm>
            <a:off x="6891218" y="6524625"/>
            <a:ext cx="2731651" cy="341352"/>
          </a:xfrm>
          <a:prstGeom prst="rect">
            <a:avLst/>
          </a:prstGeom>
          <a:noFill/>
          <a:ln/>
        </p:spPr>
        <p:txBody>
          <a:bodyPr wrap="none" lIns="0" tIns="0" rIns="0" bIns="0" rtlCol="0" anchor="t"/>
          <a:lstStyle/>
          <a:p>
            <a:pPr marL="0" indent="0" algn="l">
              <a:lnSpc>
                <a:spcPts val="2650"/>
              </a:lnSpc>
              <a:buNone/>
            </a:pPr>
            <a:r>
              <a:rPr lang="en-US" sz="2150" b="1" kern="0" spc="-43" dirty="0">
                <a:solidFill>
                  <a:srgbClr val="E0D6DE"/>
                </a:solidFill>
                <a:latin typeface="Inconsolata Bold" pitchFamily="1" charset="0"/>
                <a:ea typeface="Inconsolata Bold" pitchFamily="1" charset="0"/>
                <a:cs typeface="Petrona Bold" pitchFamily="34" charset="-120"/>
              </a:rPr>
              <a:t>Automated Alerts</a:t>
            </a:r>
            <a:endParaRPr lang="en-US" sz="2150" dirty="0">
              <a:latin typeface="Inconsolata Bold" pitchFamily="1" charset="0"/>
              <a:ea typeface="Inconsolata Bold" pitchFamily="1" charset="0"/>
            </a:endParaRPr>
          </a:p>
        </p:txBody>
      </p:sp>
      <p:sp>
        <p:nvSpPr>
          <p:cNvPr id="19" name="Text 16"/>
          <p:cNvSpPr/>
          <p:nvPr/>
        </p:nvSpPr>
        <p:spPr>
          <a:xfrm>
            <a:off x="6891218" y="6990755"/>
            <a:ext cx="7010757" cy="332899"/>
          </a:xfrm>
          <a:prstGeom prst="rect">
            <a:avLst/>
          </a:prstGeom>
          <a:noFill/>
          <a:ln/>
        </p:spPr>
        <p:txBody>
          <a:bodyPr wrap="none" lIns="0" tIns="0" rIns="0" bIns="0" rtlCol="0" anchor="t"/>
          <a:lstStyle/>
          <a:p>
            <a:pPr marL="0" indent="0" algn="l">
              <a:lnSpc>
                <a:spcPts val="2600"/>
              </a:lnSpc>
              <a:buNone/>
            </a:pPr>
            <a:r>
              <a:rPr lang="en-US" sz="1600" kern="0" spc="-33" dirty="0">
                <a:solidFill>
                  <a:srgbClr val="E0D6DE"/>
                </a:solidFill>
                <a:latin typeface="Inconsolata Bold" pitchFamily="1" charset="0"/>
                <a:ea typeface="Inconsolata Bold" pitchFamily="1" charset="0"/>
                <a:cs typeface="Inter" pitchFamily="34" charset="-120"/>
              </a:rPr>
              <a:t>Staff receive alerts for issue resolution. Optimizes service delivery.</a:t>
            </a:r>
            <a:endParaRPr lang="en-US" sz="1600" dirty="0">
              <a:latin typeface="Inconsolata Bold" pitchFamily="1" charset="0"/>
              <a:ea typeface="Inconsolata Bold" pitchFamily="1"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a:extLst>
              <a:ext uri="{FF2B5EF4-FFF2-40B4-BE49-F238E27FC236}">
                <a16:creationId xmlns:a16="http://schemas.microsoft.com/office/drawing/2014/main" id="{4EBCAB9F-32E7-00B9-F99A-EC9B7319F63C}"/>
              </a:ext>
            </a:extLst>
          </p:cNvPr>
          <p:cNvPicPr>
            <a:picLocks noChangeAspect="1"/>
          </p:cNvPicPr>
          <p:nvPr/>
        </p:nvPicPr>
        <p:blipFill>
          <a:blip r:embed="rId2"/>
          <a:srcRect/>
          <a:stretch/>
        </p:blipFill>
        <p:spPr>
          <a:xfrm>
            <a:off x="0" y="0"/>
            <a:ext cx="5883294" cy="8229599"/>
          </a:xfrm>
          <a:prstGeom prst="rect">
            <a:avLst/>
          </a:prstGeom>
        </p:spPr>
      </p:pic>
      <p:sp>
        <p:nvSpPr>
          <p:cNvPr id="3" name="Text 0">
            <a:extLst>
              <a:ext uri="{FF2B5EF4-FFF2-40B4-BE49-F238E27FC236}">
                <a16:creationId xmlns:a16="http://schemas.microsoft.com/office/drawing/2014/main" id="{D74A3C1E-BF05-60D7-2188-81A67115CD0E}"/>
              </a:ext>
            </a:extLst>
          </p:cNvPr>
          <p:cNvSpPr/>
          <p:nvPr/>
        </p:nvSpPr>
        <p:spPr>
          <a:xfrm>
            <a:off x="6677084" y="1990725"/>
            <a:ext cx="7556421" cy="1190625"/>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3200" b="1" dirty="0">
                <a:solidFill>
                  <a:srgbClr val="F94CAF"/>
                </a:solidFill>
                <a:latin typeface="Arial Black" panose="020B0A04020102020204" pitchFamily="34" charset="0"/>
                <a:ea typeface="Inconsolata Bold" pitchFamily="34" charset="-122"/>
                <a:cs typeface="Inconsolata Bold" pitchFamily="34" charset="-120"/>
              </a:rPr>
              <a:t>Personalized Guest Experience: Smart Recommendations </a:t>
            </a:r>
            <a:endParaRPr lang="en-US" sz="3200" dirty="0">
              <a:latin typeface="Arial Black" panose="020B0A04020102020204" pitchFamily="34" charset="0"/>
            </a:endParaRPr>
          </a:p>
        </p:txBody>
      </p:sp>
      <p:sp>
        <p:nvSpPr>
          <p:cNvPr id="4" name="Text 1">
            <a:extLst>
              <a:ext uri="{FF2B5EF4-FFF2-40B4-BE49-F238E27FC236}">
                <a16:creationId xmlns:a16="http://schemas.microsoft.com/office/drawing/2014/main" id="{EF880E51-6F4A-D1D4-FE37-1321D02FB861}"/>
              </a:ext>
            </a:extLst>
          </p:cNvPr>
          <p:cNvSpPr/>
          <p:nvPr/>
        </p:nvSpPr>
        <p:spPr>
          <a:xfrm>
            <a:off x="6677084" y="3324225"/>
            <a:ext cx="7556421" cy="3293984"/>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lnSpc>
                <a:spcPts val="2850"/>
              </a:lnSpc>
              <a:buFont typeface="Wingdings" panose="05000000000000000000" pitchFamily="2" charset="2"/>
              <a:buChar char="Ø"/>
            </a:pPr>
            <a:r>
              <a:rPr lang="en-US" sz="1750" b="1" dirty="0">
                <a:solidFill>
                  <a:schemeClr val="bg1"/>
                </a:solidFill>
                <a:latin typeface="Fira Sans" pitchFamily="34" charset="0"/>
                <a:ea typeface="Fira Sans" pitchFamily="34" charset="-122"/>
                <a:cs typeface="Fira Sans" pitchFamily="34" charset="-120"/>
              </a:rPr>
              <a:t>Personalized Recommendations</a:t>
            </a:r>
            <a:r>
              <a:rPr lang="en-US" sz="1750" dirty="0">
                <a:solidFill>
                  <a:schemeClr val="bg1"/>
                </a:solidFill>
                <a:latin typeface="Fira Sans" pitchFamily="34" charset="0"/>
                <a:ea typeface="Fira Sans" pitchFamily="34" charset="-122"/>
                <a:cs typeface="Fira Sans" pitchFamily="34" charset="-120"/>
              </a:rPr>
              <a:t>: Enhancing guest experience with tailored amenity and activity suggestions.  </a:t>
            </a:r>
          </a:p>
          <a:p>
            <a:pPr marL="285750" indent="-285750" algn="just">
              <a:lnSpc>
                <a:spcPts val="2850"/>
              </a:lnSpc>
              <a:buFont typeface="Wingdings" panose="05000000000000000000" pitchFamily="2" charset="2"/>
              <a:buChar char="Ø"/>
            </a:pPr>
            <a:r>
              <a:rPr lang="en-US" sz="1750" b="1" dirty="0">
                <a:solidFill>
                  <a:schemeClr val="bg1"/>
                </a:solidFill>
                <a:latin typeface="Fira Sans" pitchFamily="34" charset="0"/>
                <a:ea typeface="Fira Sans" pitchFamily="34" charset="-122"/>
                <a:cs typeface="Fira Sans" pitchFamily="34" charset="-120"/>
              </a:rPr>
              <a:t>Dynamic Booking Interface: </a:t>
            </a:r>
            <a:r>
              <a:rPr lang="en-US" sz="1750" dirty="0">
                <a:solidFill>
                  <a:schemeClr val="bg1"/>
                </a:solidFill>
                <a:latin typeface="Fira Sans" pitchFamily="34" charset="0"/>
                <a:ea typeface="Fira Sans" pitchFamily="34" charset="-122"/>
                <a:cs typeface="Fira Sans" pitchFamily="34" charset="-120"/>
              </a:rPr>
              <a:t>Adapts in real-time based on user preferences and behavior.  </a:t>
            </a:r>
          </a:p>
          <a:p>
            <a:pPr marL="285750" indent="-285750" algn="just">
              <a:lnSpc>
                <a:spcPts val="2850"/>
              </a:lnSpc>
              <a:buFont typeface="Wingdings" panose="05000000000000000000" pitchFamily="2" charset="2"/>
              <a:buChar char="Ø"/>
            </a:pPr>
            <a:r>
              <a:rPr lang="en-US" sz="1750" b="1" dirty="0">
                <a:solidFill>
                  <a:schemeClr val="bg1"/>
                </a:solidFill>
                <a:latin typeface="Fira Sans" pitchFamily="34" charset="0"/>
                <a:ea typeface="Fira Sans" pitchFamily="34" charset="-122"/>
                <a:cs typeface="Fira Sans" pitchFamily="34" charset="-120"/>
              </a:rPr>
              <a:t>Hybrid Filtering Approach: </a:t>
            </a:r>
            <a:r>
              <a:rPr lang="en-US" sz="1750" dirty="0">
                <a:solidFill>
                  <a:schemeClr val="bg1"/>
                </a:solidFill>
                <a:latin typeface="Fira Sans" pitchFamily="34" charset="0"/>
                <a:ea typeface="Fira Sans" pitchFamily="34" charset="-122"/>
                <a:cs typeface="Fira Sans" pitchFamily="34" charset="-120"/>
              </a:rPr>
              <a:t>Combines user-based and item-based filtering for accurate predictions.  </a:t>
            </a:r>
          </a:p>
          <a:p>
            <a:pPr marL="285750" indent="-285750" algn="just">
              <a:lnSpc>
                <a:spcPts val="2850"/>
              </a:lnSpc>
              <a:buFont typeface="Wingdings" panose="05000000000000000000" pitchFamily="2" charset="2"/>
              <a:buChar char="Ø"/>
            </a:pPr>
            <a:r>
              <a:rPr lang="en-US" sz="1750" b="1" dirty="0">
                <a:solidFill>
                  <a:schemeClr val="bg1"/>
                </a:solidFill>
                <a:latin typeface="Fira Sans" pitchFamily="34" charset="0"/>
                <a:ea typeface="Fira Sans" pitchFamily="34" charset="-122"/>
                <a:cs typeface="Fira Sans" pitchFamily="34" charset="-120"/>
              </a:rPr>
              <a:t>Automated Email Alerts: </a:t>
            </a:r>
            <a:r>
              <a:rPr lang="en-US" sz="1750" dirty="0">
                <a:solidFill>
                  <a:schemeClr val="bg1"/>
                </a:solidFill>
                <a:latin typeface="Fira Sans" pitchFamily="34" charset="0"/>
                <a:ea typeface="Fira Sans" pitchFamily="34" charset="-122"/>
                <a:cs typeface="Fira Sans" pitchFamily="34" charset="-120"/>
              </a:rPr>
              <a:t>Coupon codes, recommended dishes, and offers are sent directly via email. </a:t>
            </a:r>
            <a:endParaRPr lang="en-US" sz="1750" dirty="0">
              <a:solidFill>
                <a:schemeClr val="bg1"/>
              </a:solidFill>
            </a:endParaRPr>
          </a:p>
        </p:txBody>
      </p:sp>
    </p:spTree>
    <p:extLst>
      <p:ext uri="{BB962C8B-B14F-4D97-AF65-F5344CB8AC3E}">
        <p14:creationId xmlns:p14="http://schemas.microsoft.com/office/powerpoint/2010/main" val="750763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438B18C1-C37C-2E8B-0BA2-745EE6F948C9}"/>
              </a:ext>
            </a:extLst>
          </p:cNvPr>
          <p:cNvSpPr/>
          <p:nvPr/>
        </p:nvSpPr>
        <p:spPr>
          <a:xfrm>
            <a:off x="737354" y="838200"/>
            <a:ext cx="13155692" cy="809445"/>
          </a:xfrm>
          <a:prstGeom prst="rect">
            <a:avLst/>
          </a:prstGeom>
          <a:noFill/>
          <a:ln/>
        </p:spPr>
        <p:txBody>
          <a:bodyPr wrap="square" lIns="0" tIns="0" rIns="0" bIns="0" rtlCol="0" anchor="t"/>
          <a:lstStyle/>
          <a:p>
            <a:pPr marL="0" indent="0" algn="l">
              <a:lnSpc>
                <a:spcPts val="5150"/>
              </a:lnSpc>
              <a:buNone/>
            </a:pPr>
            <a:r>
              <a:rPr lang="en-US" sz="3200" b="1" dirty="0">
                <a:solidFill>
                  <a:srgbClr val="000000"/>
                </a:solidFill>
                <a:latin typeface="Arial Black" panose="020B0A04020102020204" pitchFamily="34" charset="0"/>
                <a:ea typeface="Inconsolata Bold" pitchFamily="34" charset="-122"/>
                <a:cs typeface="Inconsolata Bold" pitchFamily="34" charset="-120"/>
              </a:rPr>
              <a:t>🍽️</a:t>
            </a:r>
            <a:r>
              <a:rPr lang="en-US" sz="3200" b="1" dirty="0">
                <a:solidFill>
                  <a:srgbClr val="F94CAF"/>
                </a:solidFill>
                <a:latin typeface="Arial Black" panose="020B0A04020102020204" pitchFamily="34" charset="0"/>
                <a:ea typeface="Inconsolata Bold" pitchFamily="34" charset="-122"/>
                <a:cs typeface="Inconsolata Bold" pitchFamily="34" charset="-120"/>
              </a:rPr>
              <a:t> Personalized Dish Recommendations &amp; Discounts</a:t>
            </a:r>
            <a:endParaRPr lang="en-US" sz="3200" dirty="0">
              <a:latin typeface="Arial Black" panose="020B0A04020102020204" pitchFamily="34" charset="0"/>
            </a:endParaRPr>
          </a:p>
        </p:txBody>
      </p:sp>
      <p:sp>
        <p:nvSpPr>
          <p:cNvPr id="3" name="Text 1">
            <a:extLst>
              <a:ext uri="{FF2B5EF4-FFF2-40B4-BE49-F238E27FC236}">
                <a16:creationId xmlns:a16="http://schemas.microsoft.com/office/drawing/2014/main" id="{CB08F42D-7D32-54D5-1EA9-E568057F2822}"/>
              </a:ext>
            </a:extLst>
          </p:cNvPr>
          <p:cNvSpPr/>
          <p:nvPr/>
        </p:nvSpPr>
        <p:spPr>
          <a:xfrm>
            <a:off x="744974" y="1746290"/>
            <a:ext cx="13148072" cy="526613"/>
          </a:xfrm>
          <a:prstGeom prst="rect">
            <a:avLst/>
          </a:prstGeom>
          <a:noFill/>
          <a:ln/>
        </p:spPr>
        <p:txBody>
          <a:bodyPr wrap="square" lIns="0" tIns="0" rIns="0" bIns="0" rtlCol="0" anchor="t"/>
          <a:lstStyle/>
          <a:p>
            <a:pPr marL="0" indent="0" algn="l">
              <a:lnSpc>
                <a:spcPts val="2650"/>
              </a:lnSpc>
              <a:buNone/>
            </a:pPr>
            <a:r>
              <a:rPr lang="en-US" sz="2000" dirty="0">
                <a:solidFill>
                  <a:srgbClr val="DAD1E6"/>
                </a:solidFill>
                <a:latin typeface="Fira Sans" pitchFamily="34" charset="0"/>
                <a:ea typeface="Fira Sans" pitchFamily="34" charset="-122"/>
                <a:cs typeface="Fira Sans" pitchFamily="34" charset="-120"/>
              </a:rPr>
              <a:t>Enhance guest experience with AI-powered dining suggestions! Our system personalizes dish recommendations based on individual preferences, stay details, and past dining behavior, all while offering exclusive discounts.</a:t>
            </a:r>
          </a:p>
          <a:p>
            <a:pPr marL="0" indent="0" algn="l">
              <a:lnSpc>
                <a:spcPts val="2650"/>
              </a:lnSpc>
              <a:buNone/>
            </a:pPr>
            <a:endParaRPr lang="en-US" sz="2000" dirty="0">
              <a:solidFill>
                <a:srgbClr val="DAD1E6"/>
              </a:solidFill>
              <a:latin typeface="Fira Sans" pitchFamily="34" charset="0"/>
            </a:endParaRPr>
          </a:p>
          <a:p>
            <a:pPr marL="0" indent="0" algn="l">
              <a:lnSpc>
                <a:spcPts val="2650"/>
              </a:lnSpc>
              <a:buNone/>
            </a:pPr>
            <a:endParaRPr lang="en-US" sz="2000" dirty="0"/>
          </a:p>
        </p:txBody>
      </p:sp>
      <p:pic>
        <p:nvPicPr>
          <p:cNvPr id="4" name="Image 0" descr="preencoded.png">
            <a:extLst>
              <a:ext uri="{FF2B5EF4-FFF2-40B4-BE49-F238E27FC236}">
                <a16:creationId xmlns:a16="http://schemas.microsoft.com/office/drawing/2014/main" id="{8CC44754-AE50-042A-4EE7-56ABAC0E42F3}"/>
              </a:ext>
            </a:extLst>
          </p:cNvPr>
          <p:cNvPicPr>
            <a:picLocks noChangeAspect="1"/>
          </p:cNvPicPr>
          <p:nvPr/>
        </p:nvPicPr>
        <p:blipFill>
          <a:blip r:embed="rId2"/>
          <a:stretch>
            <a:fillRect/>
          </a:stretch>
        </p:blipFill>
        <p:spPr>
          <a:xfrm>
            <a:off x="744974" y="3255794"/>
            <a:ext cx="526613" cy="526613"/>
          </a:xfrm>
          <a:prstGeom prst="rect">
            <a:avLst/>
          </a:prstGeom>
        </p:spPr>
      </p:pic>
      <p:sp>
        <p:nvSpPr>
          <p:cNvPr id="5" name="Text 2">
            <a:extLst>
              <a:ext uri="{FF2B5EF4-FFF2-40B4-BE49-F238E27FC236}">
                <a16:creationId xmlns:a16="http://schemas.microsoft.com/office/drawing/2014/main" id="{CFE1E496-0B7F-D091-E8C7-D50BEF1323F1}"/>
              </a:ext>
            </a:extLst>
          </p:cNvPr>
          <p:cNvSpPr/>
          <p:nvPr/>
        </p:nvSpPr>
        <p:spPr>
          <a:xfrm>
            <a:off x="737353" y="4085748"/>
            <a:ext cx="3348871" cy="505301"/>
          </a:xfrm>
          <a:prstGeom prst="rect">
            <a:avLst/>
          </a:prstGeom>
          <a:noFill/>
          <a:ln/>
        </p:spPr>
        <p:txBody>
          <a:bodyPr wrap="none" lIns="0" tIns="0" rIns="0" bIns="0" rtlCol="0" anchor="t"/>
          <a:lstStyle/>
          <a:p>
            <a:pPr marL="0" indent="0" algn="l">
              <a:lnSpc>
                <a:spcPts val="2550"/>
              </a:lnSpc>
              <a:buNone/>
            </a:pPr>
            <a:r>
              <a:rPr lang="en-US" b="1" dirty="0">
                <a:solidFill>
                  <a:srgbClr val="DAD1E6"/>
                </a:solidFill>
                <a:latin typeface="Arial Black" panose="020B0A04020102020204" pitchFamily="34" charset="0"/>
                <a:ea typeface="Inconsolata Bold" pitchFamily="34" charset="-122"/>
                <a:cs typeface="Inconsolata Bold" pitchFamily="34" charset="-120"/>
              </a:rPr>
              <a:t>Customer Data Processing</a:t>
            </a:r>
            <a:endParaRPr lang="en-US" dirty="0">
              <a:latin typeface="Arial Black" panose="020B0A04020102020204" pitchFamily="34" charset="0"/>
            </a:endParaRPr>
          </a:p>
        </p:txBody>
      </p:sp>
      <p:sp>
        <p:nvSpPr>
          <p:cNvPr id="6" name="Text 3">
            <a:extLst>
              <a:ext uri="{FF2B5EF4-FFF2-40B4-BE49-F238E27FC236}">
                <a16:creationId xmlns:a16="http://schemas.microsoft.com/office/drawing/2014/main" id="{F94A2980-3DA4-7684-62E4-C1F333B64AB3}"/>
              </a:ext>
            </a:extLst>
          </p:cNvPr>
          <p:cNvSpPr/>
          <p:nvPr/>
        </p:nvSpPr>
        <p:spPr>
          <a:xfrm>
            <a:off x="737354" y="4591047"/>
            <a:ext cx="4174569" cy="2419352"/>
          </a:xfrm>
          <a:prstGeom prst="rect">
            <a:avLst/>
          </a:prstGeom>
          <a:noFill/>
          <a:ln/>
        </p:spPr>
        <p:txBody>
          <a:bodyPr wrap="square" lIns="0" tIns="0" rIns="0" bIns="0" rtlCol="0" anchor="t"/>
          <a:lstStyle/>
          <a:p>
            <a:pPr marL="0" indent="0">
              <a:lnSpc>
                <a:spcPts val="2650"/>
              </a:lnSpc>
              <a:buNone/>
            </a:pPr>
            <a:r>
              <a:rPr lang="en-US" sz="1650" dirty="0">
                <a:solidFill>
                  <a:srgbClr val="DAD1E6"/>
                </a:solidFill>
                <a:latin typeface="Fira Sans" pitchFamily="34" charset="0"/>
                <a:ea typeface="Fira Sans" pitchFamily="34" charset="-122"/>
                <a:cs typeface="Fira Sans" pitchFamily="34" charset="-120"/>
              </a:rPr>
              <a:t>We analyze inputs such as age (e.g., 25-35), cuisine preference (e.g., North , South, Multi), stay duration (e.g., 3 days, 7 days), and past dining behavior to understand your unique tastes.</a:t>
            </a:r>
            <a:endParaRPr lang="en-US" sz="1650" dirty="0"/>
          </a:p>
        </p:txBody>
      </p:sp>
      <p:sp>
        <p:nvSpPr>
          <p:cNvPr id="7" name="Text 4">
            <a:extLst>
              <a:ext uri="{FF2B5EF4-FFF2-40B4-BE49-F238E27FC236}">
                <a16:creationId xmlns:a16="http://schemas.microsoft.com/office/drawing/2014/main" id="{4D83AC4C-5A58-2787-5CFD-473ABC077967}"/>
              </a:ext>
            </a:extLst>
          </p:cNvPr>
          <p:cNvSpPr/>
          <p:nvPr/>
        </p:nvSpPr>
        <p:spPr>
          <a:xfrm>
            <a:off x="5227915" y="4085747"/>
            <a:ext cx="3422213" cy="505301"/>
          </a:xfrm>
          <a:prstGeom prst="rect">
            <a:avLst/>
          </a:prstGeom>
          <a:noFill/>
          <a:ln/>
        </p:spPr>
        <p:txBody>
          <a:bodyPr wrap="none" lIns="0" tIns="0" rIns="0" bIns="0" rtlCol="0" anchor="t"/>
          <a:lstStyle/>
          <a:p>
            <a:pPr marL="0" indent="0" algn="l">
              <a:lnSpc>
                <a:spcPts val="2550"/>
              </a:lnSpc>
              <a:buNone/>
            </a:pPr>
            <a:r>
              <a:rPr lang="en-US" b="1" dirty="0">
                <a:solidFill>
                  <a:srgbClr val="DAD1E6"/>
                </a:solidFill>
                <a:latin typeface="Arial Black" panose="020B0A04020102020204" pitchFamily="34" charset="0"/>
                <a:ea typeface="Inconsolata Bold" pitchFamily="34" charset="-122"/>
                <a:cs typeface="Inconsolata Bold" pitchFamily="34" charset="-120"/>
              </a:rPr>
              <a:t>Model Prediction (XGBoost)</a:t>
            </a:r>
            <a:endParaRPr lang="en-US" dirty="0">
              <a:latin typeface="Arial Black" panose="020B0A04020102020204" pitchFamily="34" charset="0"/>
            </a:endParaRPr>
          </a:p>
        </p:txBody>
      </p:sp>
      <p:sp>
        <p:nvSpPr>
          <p:cNvPr id="8" name="Text 5">
            <a:extLst>
              <a:ext uri="{FF2B5EF4-FFF2-40B4-BE49-F238E27FC236}">
                <a16:creationId xmlns:a16="http://schemas.microsoft.com/office/drawing/2014/main" id="{55625190-9A19-4D3A-CAFB-2A29050CA001}"/>
              </a:ext>
            </a:extLst>
          </p:cNvPr>
          <p:cNvSpPr/>
          <p:nvPr/>
        </p:nvSpPr>
        <p:spPr>
          <a:xfrm>
            <a:off x="5227915" y="4591050"/>
            <a:ext cx="4174569" cy="1529358"/>
          </a:xfrm>
          <a:prstGeom prst="rect">
            <a:avLst/>
          </a:prstGeom>
          <a:noFill/>
          <a:ln/>
        </p:spPr>
        <p:txBody>
          <a:bodyPr wrap="square" lIns="0" tIns="0" rIns="0" bIns="0" rtlCol="0" anchor="t"/>
          <a:lstStyle/>
          <a:p>
            <a:pPr marL="0" indent="0" algn="l">
              <a:lnSpc>
                <a:spcPts val="2650"/>
              </a:lnSpc>
              <a:buNone/>
            </a:pPr>
            <a:r>
              <a:rPr lang="en-US" sz="1650" dirty="0">
                <a:solidFill>
                  <a:srgbClr val="DAD1E6"/>
                </a:solidFill>
                <a:latin typeface="Fira Sans" pitchFamily="34" charset="0"/>
                <a:ea typeface="Fira Sans" pitchFamily="34" charset="-122"/>
                <a:cs typeface="Fira Sans" pitchFamily="34" charset="-120"/>
              </a:rPr>
              <a:t>Our XGBoost algorithm assigns probability scores to various dishes based on data analysis. The system generates "Probability Scores" (e.g., Dish A: 92%, Dish B: 88%, Dish C: 85%) to identify the best options.</a:t>
            </a:r>
            <a:endParaRPr lang="en-US" sz="1650" dirty="0"/>
          </a:p>
        </p:txBody>
      </p:sp>
      <p:sp>
        <p:nvSpPr>
          <p:cNvPr id="9" name="Text 6">
            <a:extLst>
              <a:ext uri="{FF2B5EF4-FFF2-40B4-BE49-F238E27FC236}">
                <a16:creationId xmlns:a16="http://schemas.microsoft.com/office/drawing/2014/main" id="{7C912A72-897D-1BEF-57A3-ABA0A5EE0BBB}"/>
              </a:ext>
            </a:extLst>
          </p:cNvPr>
          <p:cNvSpPr/>
          <p:nvPr/>
        </p:nvSpPr>
        <p:spPr>
          <a:xfrm>
            <a:off x="9718477" y="4064434"/>
            <a:ext cx="3685461" cy="526613"/>
          </a:xfrm>
          <a:prstGeom prst="rect">
            <a:avLst/>
          </a:prstGeom>
          <a:noFill/>
          <a:ln/>
        </p:spPr>
        <p:txBody>
          <a:bodyPr wrap="none" lIns="0" tIns="0" rIns="0" bIns="0" rtlCol="0" anchor="t"/>
          <a:lstStyle/>
          <a:p>
            <a:pPr marL="0" indent="0" algn="l">
              <a:lnSpc>
                <a:spcPts val="2550"/>
              </a:lnSpc>
              <a:buNone/>
            </a:pPr>
            <a:r>
              <a:rPr lang="en-US" b="1" dirty="0">
                <a:solidFill>
                  <a:srgbClr val="DAD1E6"/>
                </a:solidFill>
                <a:latin typeface="Arial Black" panose="020B0A04020102020204" pitchFamily="34" charset="0"/>
                <a:ea typeface="Inconsolata Bold" pitchFamily="34" charset="-122"/>
                <a:cs typeface="Inconsolata Bold" pitchFamily="34" charset="-120"/>
              </a:rPr>
              <a:t>Personalized Recommendations</a:t>
            </a:r>
            <a:endParaRPr lang="en-US" dirty="0">
              <a:latin typeface="Arial Black" panose="020B0A04020102020204" pitchFamily="34" charset="0"/>
            </a:endParaRPr>
          </a:p>
        </p:txBody>
      </p:sp>
      <p:sp>
        <p:nvSpPr>
          <p:cNvPr id="10" name="Text 7">
            <a:extLst>
              <a:ext uri="{FF2B5EF4-FFF2-40B4-BE49-F238E27FC236}">
                <a16:creationId xmlns:a16="http://schemas.microsoft.com/office/drawing/2014/main" id="{6292A8DC-87B0-66FD-0954-56568617FD3C}"/>
              </a:ext>
            </a:extLst>
          </p:cNvPr>
          <p:cNvSpPr/>
          <p:nvPr/>
        </p:nvSpPr>
        <p:spPr>
          <a:xfrm>
            <a:off x="9718477" y="4620102"/>
            <a:ext cx="4174569" cy="1529358"/>
          </a:xfrm>
          <a:prstGeom prst="rect">
            <a:avLst/>
          </a:prstGeom>
          <a:noFill/>
          <a:ln/>
        </p:spPr>
        <p:txBody>
          <a:bodyPr wrap="square" lIns="0" tIns="0" rIns="0" bIns="0" rtlCol="0" anchor="t"/>
          <a:lstStyle/>
          <a:p>
            <a:pPr marL="0" indent="0" algn="l">
              <a:lnSpc>
                <a:spcPts val="2650"/>
              </a:lnSpc>
              <a:buNone/>
            </a:pPr>
            <a:r>
              <a:rPr lang="en-US" sz="1650" dirty="0">
                <a:solidFill>
                  <a:srgbClr val="DAD1E6"/>
                </a:solidFill>
                <a:latin typeface="Fira Sans" pitchFamily="34" charset="0"/>
                <a:ea typeface="Fira Sans" pitchFamily="34" charset="-122"/>
                <a:cs typeface="Fira Sans" pitchFamily="34" charset="-120"/>
              </a:rPr>
              <a:t>Discover </a:t>
            </a:r>
            <a:r>
              <a:rPr lang="en-US" sz="1650" b="1" dirty="0">
                <a:solidFill>
                  <a:srgbClr val="DAD1E6"/>
                </a:solidFill>
                <a:latin typeface="Fira Sans" pitchFamily="34" charset="0"/>
                <a:ea typeface="Fira Sans" pitchFamily="34" charset="-122"/>
                <a:cs typeface="Fira Sans" pitchFamily="34" charset="-120"/>
              </a:rPr>
              <a:t>top 3 dishes tailored to your preferences</a:t>
            </a:r>
            <a:r>
              <a:rPr lang="en-US" sz="1650" dirty="0">
                <a:solidFill>
                  <a:srgbClr val="DAD1E6"/>
                </a:solidFill>
                <a:latin typeface="Fira Sans" pitchFamily="34" charset="0"/>
                <a:ea typeface="Fira Sans" pitchFamily="34" charset="-122"/>
                <a:cs typeface="Fira Sans" pitchFamily="34" charset="-120"/>
              </a:rPr>
              <a:t>, along with a certain amount of  discount on each. Examples include: South Indian Cuisine (Idly, Dosa, Sambar),  North Cuisine (Roti, Dal, Thali), or Multi (Steak, Noodles, Salad).</a:t>
            </a:r>
            <a:endParaRPr lang="en-US" sz="1650" dirty="0"/>
          </a:p>
        </p:txBody>
      </p:sp>
      <p:pic>
        <p:nvPicPr>
          <p:cNvPr id="11" name="Image 2" descr="preencoded.png">
            <a:extLst>
              <a:ext uri="{FF2B5EF4-FFF2-40B4-BE49-F238E27FC236}">
                <a16:creationId xmlns:a16="http://schemas.microsoft.com/office/drawing/2014/main" id="{88B76565-375B-45F1-BA2E-5135BF94418F}"/>
              </a:ext>
            </a:extLst>
          </p:cNvPr>
          <p:cNvPicPr>
            <a:picLocks noChangeAspect="1"/>
          </p:cNvPicPr>
          <p:nvPr/>
        </p:nvPicPr>
        <p:blipFill>
          <a:blip r:embed="rId3"/>
          <a:stretch>
            <a:fillRect/>
          </a:stretch>
        </p:blipFill>
        <p:spPr>
          <a:xfrm>
            <a:off x="5332690" y="3271390"/>
            <a:ext cx="495419" cy="495419"/>
          </a:xfrm>
          <a:prstGeom prst="rect">
            <a:avLst/>
          </a:prstGeom>
        </p:spPr>
      </p:pic>
      <p:pic>
        <p:nvPicPr>
          <p:cNvPr id="12" name="Image 3" descr="preencoded.png">
            <a:extLst>
              <a:ext uri="{FF2B5EF4-FFF2-40B4-BE49-F238E27FC236}">
                <a16:creationId xmlns:a16="http://schemas.microsoft.com/office/drawing/2014/main" id="{A572FBF2-56BA-E319-B862-A83ECC830044}"/>
              </a:ext>
            </a:extLst>
          </p:cNvPr>
          <p:cNvPicPr>
            <a:picLocks noChangeAspect="1"/>
          </p:cNvPicPr>
          <p:nvPr/>
        </p:nvPicPr>
        <p:blipFill>
          <a:blip r:embed="rId4"/>
          <a:stretch>
            <a:fillRect/>
          </a:stretch>
        </p:blipFill>
        <p:spPr>
          <a:xfrm>
            <a:off x="9889212" y="3255794"/>
            <a:ext cx="495419" cy="495419"/>
          </a:xfrm>
          <a:prstGeom prst="rect">
            <a:avLst/>
          </a:prstGeom>
        </p:spPr>
      </p:pic>
    </p:spTree>
    <p:extLst>
      <p:ext uri="{BB962C8B-B14F-4D97-AF65-F5344CB8AC3E}">
        <p14:creationId xmlns:p14="http://schemas.microsoft.com/office/powerpoint/2010/main" val="2605493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a:extLst>
              <a:ext uri="{FF2B5EF4-FFF2-40B4-BE49-F238E27FC236}">
                <a16:creationId xmlns:a16="http://schemas.microsoft.com/office/drawing/2014/main" id="{108CBBE1-1B82-7C78-CEDC-B37A2AAF2ED0}"/>
              </a:ext>
            </a:extLst>
          </p:cNvPr>
          <p:cNvPicPr>
            <a:picLocks noChangeAspect="1"/>
          </p:cNvPicPr>
          <p:nvPr/>
        </p:nvPicPr>
        <p:blipFill>
          <a:blip r:embed="rId2"/>
          <a:srcRect/>
          <a:stretch/>
        </p:blipFill>
        <p:spPr>
          <a:xfrm>
            <a:off x="0" y="0"/>
            <a:ext cx="5486400" cy="8229600"/>
          </a:xfrm>
          <a:prstGeom prst="rect">
            <a:avLst/>
          </a:prstGeom>
        </p:spPr>
      </p:pic>
      <p:sp>
        <p:nvSpPr>
          <p:cNvPr id="9" name="Text 4">
            <a:extLst>
              <a:ext uri="{FF2B5EF4-FFF2-40B4-BE49-F238E27FC236}">
                <a16:creationId xmlns:a16="http://schemas.microsoft.com/office/drawing/2014/main" id="{E6C05DC1-A7A0-0CC2-ED88-2CBB947C54EE}"/>
              </a:ext>
            </a:extLst>
          </p:cNvPr>
          <p:cNvSpPr/>
          <p:nvPr/>
        </p:nvSpPr>
        <p:spPr>
          <a:xfrm>
            <a:off x="5905499" y="1885952"/>
            <a:ext cx="8330383" cy="3807617"/>
          </a:xfrm>
          <a:prstGeom prst="rect">
            <a:avLst/>
          </a:prstGeom>
          <a:noFill/>
          <a:ln/>
        </p:spPr>
        <p:txBody>
          <a:bodyPr wrap="square" lIns="0" tIns="0" rIns="0" bIns="0" rtlCol="0" anchor="t"/>
          <a:lstStyle/>
          <a:p>
            <a:pPr marL="0" indent="0" algn="l">
              <a:lnSpc>
                <a:spcPts val="2850"/>
              </a:lnSpc>
              <a:buNone/>
            </a:pPr>
            <a:endParaRPr lang="en-US" sz="175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3" name="Text 3">
            <a:extLst>
              <a:ext uri="{FF2B5EF4-FFF2-40B4-BE49-F238E27FC236}">
                <a16:creationId xmlns:a16="http://schemas.microsoft.com/office/drawing/2014/main" id="{667073C6-B400-0720-AC08-12E7142262BC}"/>
              </a:ext>
            </a:extLst>
          </p:cNvPr>
          <p:cNvSpPr/>
          <p:nvPr/>
        </p:nvSpPr>
        <p:spPr>
          <a:xfrm flipH="1">
            <a:off x="6037004" y="2536723"/>
            <a:ext cx="2094269" cy="393289"/>
          </a:xfrm>
          <a:prstGeom prst="rect">
            <a:avLst/>
          </a:prstGeom>
          <a:noFill/>
          <a:ln/>
        </p:spPr>
        <p:txBody>
          <a:bodyPr wrap="none" lIns="0" tIns="0" rIns="0" bIns="0" rtlCol="0" anchor="t"/>
          <a:lstStyle/>
          <a:p>
            <a:pPr marL="0" indent="0" algn="l">
              <a:lnSpc>
                <a:spcPts val="2900"/>
              </a:lnSpc>
              <a:buNone/>
            </a:pPr>
            <a:r>
              <a:rPr lang="en-US" sz="2300" b="1" kern="0" spc="-47" dirty="0">
                <a:solidFill>
                  <a:srgbClr val="FF8AAF"/>
                </a:solidFill>
                <a:latin typeface="Open Sans ExtraBold" panose="020B0906030804020204" pitchFamily="34" charset="0"/>
                <a:ea typeface="Open Sans ExtraBold" panose="020B0906030804020204" pitchFamily="34" charset="0"/>
                <a:cs typeface="Open Sans ExtraBold" panose="020B0906030804020204" pitchFamily="34" charset="0"/>
              </a:rPr>
              <a:t>Why XGBoost?</a:t>
            </a:r>
          </a:p>
        </p:txBody>
      </p:sp>
      <p:sp>
        <p:nvSpPr>
          <p:cNvPr id="14" name="TextBox 13">
            <a:extLst>
              <a:ext uri="{FF2B5EF4-FFF2-40B4-BE49-F238E27FC236}">
                <a16:creationId xmlns:a16="http://schemas.microsoft.com/office/drawing/2014/main" id="{7489C1BA-4C67-D27C-D133-00BA0D6E3D23}"/>
              </a:ext>
            </a:extLst>
          </p:cNvPr>
          <p:cNvSpPr txBox="1"/>
          <p:nvPr/>
        </p:nvSpPr>
        <p:spPr>
          <a:xfrm>
            <a:off x="5930369" y="3036987"/>
            <a:ext cx="8330384" cy="3009029"/>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sz="1600" b="1" dirty="0">
                <a:solidFill>
                  <a:schemeClr val="bg1"/>
                </a:solidFill>
                <a:latin typeface="Fira Sans" panose="020B0503050000020004" pitchFamily="34" charset="0"/>
                <a:cs typeface="Times New Roman" panose="02020603050405020304" pitchFamily="18" charset="0"/>
              </a:rPr>
              <a:t>Efficient &amp; Robust for Imbalanced Data: </a:t>
            </a:r>
            <a:r>
              <a:rPr lang="en-US" sz="1600" dirty="0">
                <a:solidFill>
                  <a:schemeClr val="bg1"/>
                </a:solidFill>
                <a:latin typeface="Fira Sans" panose="020B0503050000020004" pitchFamily="34" charset="0"/>
                <a:cs typeface="Times New Roman" panose="02020603050405020304" pitchFamily="18" charset="0"/>
              </a:rPr>
              <a:t>Handles imbalanced datasets in guest dining preferences .</a:t>
            </a:r>
            <a:endParaRPr lang="en-US" sz="1600" b="1" dirty="0">
              <a:solidFill>
                <a:schemeClr val="bg1"/>
              </a:solidFill>
              <a:latin typeface="Fira Sans" panose="020B0503050000020004" pitchFamily="34" charset="0"/>
              <a:cs typeface="Times New Roman" panose="02020603050405020304" pitchFamily="18" charset="0"/>
            </a:endParaRPr>
          </a:p>
          <a:p>
            <a:pPr marL="285750" indent="-285750" algn="just">
              <a:lnSpc>
                <a:spcPct val="150000"/>
              </a:lnSpc>
              <a:buFont typeface="Wingdings" panose="05000000000000000000" pitchFamily="2" charset="2"/>
              <a:buChar char="Ø"/>
            </a:pPr>
            <a:r>
              <a:rPr kumimoji="0" lang="en-US" altLang="en-US" sz="1600" b="1" i="0" u="none" strike="noStrike" cap="none" normalizeH="0" baseline="0" dirty="0">
                <a:ln>
                  <a:noFill/>
                </a:ln>
                <a:solidFill>
                  <a:schemeClr val="bg1"/>
                </a:solidFill>
                <a:effectLst/>
                <a:latin typeface="Fira Sans" panose="020B0503050000020004" pitchFamily="34" charset="0"/>
                <a:cs typeface="Times New Roman" panose="02020603050405020304" pitchFamily="18" charset="0"/>
              </a:rPr>
              <a:t>Handling Imbalance:</a:t>
            </a:r>
            <a:r>
              <a:rPr kumimoji="0" lang="en-US" altLang="en-US" sz="1600" b="0" i="0" u="none" strike="noStrike" cap="none" normalizeH="0" baseline="0" dirty="0">
                <a:ln>
                  <a:noFill/>
                </a:ln>
                <a:solidFill>
                  <a:schemeClr val="bg1"/>
                </a:solidFill>
                <a:effectLst/>
                <a:latin typeface="Fira Sans" panose="020B0503050000020004" pitchFamily="34" charset="0"/>
                <a:cs typeface="Times New Roman" panose="02020603050405020304" pitchFamily="18" charset="0"/>
              </a:rPr>
              <a:t> Since our dataset is having allot of null values, XGBoost handles them better.</a:t>
            </a:r>
          </a:p>
          <a:p>
            <a:pPr marL="285750" indent="-285750" algn="just">
              <a:lnSpc>
                <a:spcPct val="150000"/>
              </a:lnSpc>
              <a:buFont typeface="Wingdings" panose="05000000000000000000" pitchFamily="2" charset="2"/>
              <a:buChar char="Ø"/>
            </a:pPr>
            <a:r>
              <a:rPr lang="en-US" sz="1600" b="1" dirty="0">
                <a:solidFill>
                  <a:schemeClr val="bg1"/>
                </a:solidFill>
                <a:latin typeface="Fira Sans" panose="020B0503050000020004" pitchFamily="34" charset="0"/>
                <a:cs typeface="Times New Roman" panose="02020603050405020304" pitchFamily="18" charset="0"/>
              </a:rPr>
              <a:t>Performance vs. Random Forest:</a:t>
            </a:r>
            <a:r>
              <a:rPr lang="en-US" sz="1600" dirty="0">
                <a:solidFill>
                  <a:schemeClr val="bg1"/>
                </a:solidFill>
                <a:latin typeface="Fira Sans" panose="020B0503050000020004" pitchFamily="34" charset="0"/>
                <a:cs typeface="Times New Roman" panose="02020603050405020304" pitchFamily="18" charset="0"/>
              </a:rPr>
              <a:t> Faster training, scalable, with L1/L2 regularization to prevent overfitting.</a:t>
            </a:r>
          </a:p>
          <a:p>
            <a:pPr marL="285750" indent="-285750" algn="just">
              <a:lnSpc>
                <a:spcPct val="150000"/>
              </a:lnSpc>
              <a:buFont typeface="Wingdings" panose="05000000000000000000" pitchFamily="2" charset="2"/>
              <a:buChar char="Ø"/>
            </a:pPr>
            <a:r>
              <a:rPr lang="en-US" sz="1600" b="1" dirty="0">
                <a:solidFill>
                  <a:schemeClr val="bg1"/>
                </a:solidFill>
                <a:latin typeface="Fira Sans" panose="020B0503050000020004" pitchFamily="34" charset="0"/>
                <a:cs typeface="Times New Roman" panose="02020603050405020304" pitchFamily="18" charset="0"/>
              </a:rPr>
              <a:t>Future Enhancements:</a:t>
            </a:r>
            <a:r>
              <a:rPr lang="en-US" sz="1600" dirty="0">
                <a:solidFill>
                  <a:schemeClr val="bg1"/>
                </a:solidFill>
                <a:latin typeface="Fira Sans" panose="020B0503050000020004" pitchFamily="34" charset="0"/>
                <a:cs typeface="Times New Roman" panose="02020603050405020304" pitchFamily="18" charset="0"/>
              </a:rPr>
              <a:t> Despite 0.18 accuracy, trends are valuable. hybrid models can improve predictions.</a:t>
            </a:r>
          </a:p>
        </p:txBody>
      </p:sp>
      <p:sp>
        <p:nvSpPr>
          <p:cNvPr id="17" name="TextBox 16">
            <a:extLst>
              <a:ext uri="{FF2B5EF4-FFF2-40B4-BE49-F238E27FC236}">
                <a16:creationId xmlns:a16="http://schemas.microsoft.com/office/drawing/2014/main" id="{6C531979-DEF4-82AF-F2E7-EEE414C929CD}"/>
              </a:ext>
            </a:extLst>
          </p:cNvPr>
          <p:cNvSpPr txBox="1"/>
          <p:nvPr/>
        </p:nvSpPr>
        <p:spPr>
          <a:xfrm>
            <a:off x="5905499" y="1297858"/>
            <a:ext cx="7967817" cy="754437"/>
          </a:xfrm>
          <a:prstGeom prst="rect">
            <a:avLst/>
          </a:prstGeom>
          <a:noFill/>
        </p:spPr>
        <p:txBody>
          <a:bodyPr wrap="square">
            <a:spAutoFit/>
          </a:bodyPr>
          <a:lstStyle/>
          <a:p>
            <a:pPr marL="0" indent="0" algn="l">
              <a:lnSpc>
                <a:spcPts val="5850"/>
              </a:lnSpc>
              <a:buNone/>
            </a:pPr>
            <a:r>
              <a:rPr lang="en-US" sz="2800" b="1" kern="0" spc="-94" dirty="0">
                <a:solidFill>
                  <a:srgbClr val="FF8AAF"/>
                </a:solidFill>
                <a:latin typeface="Arial Black" panose="020B0A04020102020204" pitchFamily="34" charset="0"/>
                <a:ea typeface="Open Sans ExtraBold" panose="020B0906030804020204" pitchFamily="34" charset="0"/>
                <a:cs typeface="Open Sans ExtraBold" panose="020B0906030804020204" pitchFamily="34" charset="0"/>
              </a:rPr>
              <a:t>XGBoost for Favorite Dish Prediction</a:t>
            </a:r>
            <a:endParaRPr lang="en-US" sz="2800" dirty="0">
              <a:latin typeface="Arial Black" panose="020B0A04020102020204" pitchFamily="34" charset="0"/>
              <a:ea typeface="Open Sans ExtraBold" panose="020B0906030804020204" pitchFamily="34" charset="0"/>
              <a:cs typeface="Open Sans ExtraBold" panose="020B0906030804020204" pitchFamily="34" charset="0"/>
            </a:endParaRPr>
          </a:p>
        </p:txBody>
      </p:sp>
    </p:spTree>
    <p:extLst>
      <p:ext uri="{BB962C8B-B14F-4D97-AF65-F5344CB8AC3E}">
        <p14:creationId xmlns:p14="http://schemas.microsoft.com/office/powerpoint/2010/main" val="4235773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D2BEAEFE-C469-74A5-7C77-C76A6582FF5F}"/>
              </a:ext>
            </a:extLst>
          </p:cNvPr>
          <p:cNvSpPr/>
          <p:nvPr/>
        </p:nvSpPr>
        <p:spPr>
          <a:xfrm>
            <a:off x="793790" y="1180505"/>
            <a:ext cx="11906488" cy="708779"/>
          </a:xfrm>
          <a:prstGeom prst="rect">
            <a:avLst/>
          </a:prstGeom>
          <a:noFill/>
          <a:ln/>
        </p:spPr>
        <p:txBody>
          <a:bodyPr wrap="none" lIns="0" tIns="0" rIns="0" bIns="0" rtlCol="0" anchor="t"/>
          <a:lstStyle/>
          <a:p>
            <a:pPr marL="0" indent="0" algn="l">
              <a:lnSpc>
                <a:spcPts val="5550"/>
              </a:lnSpc>
              <a:buNone/>
            </a:pPr>
            <a:r>
              <a:rPr lang="en-US" sz="4000" b="1" dirty="0">
                <a:solidFill>
                  <a:srgbClr val="F94CAF"/>
                </a:solidFill>
                <a:latin typeface="Arial Black" panose="020B0A04020102020204" pitchFamily="34" charset="0"/>
                <a:ea typeface="Inconsolata Bold" pitchFamily="34" charset="-122"/>
                <a:cs typeface="Inconsolata Bold" pitchFamily="34" charset="-120"/>
              </a:rPr>
              <a:t>Feature Engineering: Transforming Raw Data</a:t>
            </a:r>
            <a:endParaRPr lang="en-US" sz="4000" dirty="0">
              <a:latin typeface="Arial Black" panose="020B0A04020102020204" pitchFamily="34" charset="0"/>
            </a:endParaRPr>
          </a:p>
        </p:txBody>
      </p:sp>
      <p:sp>
        <p:nvSpPr>
          <p:cNvPr id="3" name="Text 1">
            <a:extLst>
              <a:ext uri="{FF2B5EF4-FFF2-40B4-BE49-F238E27FC236}">
                <a16:creationId xmlns:a16="http://schemas.microsoft.com/office/drawing/2014/main" id="{244CE654-22D3-5FD3-8654-A6221D7B3DBF}"/>
              </a:ext>
            </a:extLst>
          </p:cNvPr>
          <p:cNvSpPr/>
          <p:nvPr/>
        </p:nvSpPr>
        <p:spPr>
          <a:xfrm>
            <a:off x="793790" y="2342912"/>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Feature engineering transforms raw data. It creates features for predictive models. This improves model accuracy.</a:t>
            </a:r>
            <a:endParaRPr lang="en-US" sz="1750" dirty="0"/>
          </a:p>
        </p:txBody>
      </p:sp>
      <p:sp>
        <p:nvSpPr>
          <p:cNvPr id="4" name="Text 2">
            <a:extLst>
              <a:ext uri="{FF2B5EF4-FFF2-40B4-BE49-F238E27FC236}">
                <a16:creationId xmlns:a16="http://schemas.microsoft.com/office/drawing/2014/main" id="{AB2D7596-DF17-E738-4DC3-3CAFAA0FA60E}"/>
              </a:ext>
            </a:extLst>
          </p:cNvPr>
          <p:cNvSpPr/>
          <p:nvPr/>
        </p:nvSpPr>
        <p:spPr>
          <a:xfrm>
            <a:off x="793790" y="3187779"/>
            <a:ext cx="2845594" cy="708660"/>
          </a:xfrm>
          <a:prstGeom prst="rect">
            <a:avLst/>
          </a:prstGeom>
          <a:noFill/>
          <a:ln/>
        </p:spPr>
        <p:txBody>
          <a:bodyPr wrap="square" lIns="0" tIns="0" rIns="0" bIns="0" rtlCol="0" anchor="t"/>
          <a:lstStyle/>
          <a:p>
            <a:pPr marL="0" indent="0" algn="l">
              <a:lnSpc>
                <a:spcPts val="2750"/>
              </a:lnSpc>
              <a:buNone/>
            </a:pPr>
            <a:r>
              <a:rPr lang="en-US" b="1" dirty="0">
                <a:solidFill>
                  <a:srgbClr val="F94CAF"/>
                </a:solidFill>
                <a:latin typeface="Arial Black" panose="020B0A04020102020204" pitchFamily="34" charset="0"/>
                <a:ea typeface="Inconsolata Bold" pitchFamily="34" charset="-122"/>
                <a:cs typeface="Inconsolata Bold" pitchFamily="34" charset="-120"/>
              </a:rPr>
              <a:t>Customer Behavior &amp; Recency</a:t>
            </a:r>
            <a:endParaRPr lang="en-US" dirty="0">
              <a:latin typeface="Arial Black" panose="020B0A04020102020204" pitchFamily="34" charset="0"/>
            </a:endParaRPr>
          </a:p>
        </p:txBody>
      </p:sp>
      <p:sp>
        <p:nvSpPr>
          <p:cNvPr id="5" name="Text 3">
            <a:extLst>
              <a:ext uri="{FF2B5EF4-FFF2-40B4-BE49-F238E27FC236}">
                <a16:creationId xmlns:a16="http://schemas.microsoft.com/office/drawing/2014/main" id="{5BBDD2D1-5B3C-BDF5-566E-DC1EF075B413}"/>
              </a:ext>
            </a:extLst>
          </p:cNvPr>
          <p:cNvSpPr/>
          <p:nvPr/>
        </p:nvSpPr>
        <p:spPr>
          <a:xfrm>
            <a:off x="793790" y="4123253"/>
            <a:ext cx="2845594" cy="1088708"/>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Tracks order frequency. Allows targeted promotions.</a:t>
            </a:r>
            <a:endParaRPr lang="en-US" sz="1750" dirty="0"/>
          </a:p>
        </p:txBody>
      </p:sp>
      <p:sp>
        <p:nvSpPr>
          <p:cNvPr id="6" name="Text 4">
            <a:extLst>
              <a:ext uri="{FF2B5EF4-FFF2-40B4-BE49-F238E27FC236}">
                <a16:creationId xmlns:a16="http://schemas.microsoft.com/office/drawing/2014/main" id="{A2951A2C-648F-C060-BCEF-CB53F548C723}"/>
              </a:ext>
            </a:extLst>
          </p:cNvPr>
          <p:cNvSpPr/>
          <p:nvPr/>
        </p:nvSpPr>
        <p:spPr>
          <a:xfrm>
            <a:off x="4200406" y="3187779"/>
            <a:ext cx="2835235" cy="354330"/>
          </a:xfrm>
          <a:prstGeom prst="rect">
            <a:avLst/>
          </a:prstGeom>
          <a:noFill/>
          <a:ln/>
        </p:spPr>
        <p:txBody>
          <a:bodyPr wrap="none" lIns="0" tIns="0" rIns="0" bIns="0" rtlCol="0" anchor="t"/>
          <a:lstStyle/>
          <a:p>
            <a:pPr marL="0" indent="0">
              <a:lnSpc>
                <a:spcPts val="2750"/>
              </a:lnSpc>
              <a:buNone/>
            </a:pPr>
            <a:r>
              <a:rPr lang="en-US" b="1" dirty="0">
                <a:solidFill>
                  <a:srgbClr val="F94CAF"/>
                </a:solidFill>
                <a:latin typeface="Arial Black" panose="020B0A04020102020204" pitchFamily="34" charset="0"/>
                <a:ea typeface="Inconsolata Bold" pitchFamily="34" charset="-122"/>
                <a:cs typeface="Inconsolata Bold" pitchFamily="34" charset="-120"/>
              </a:rPr>
              <a:t>Cuisine Preferences &amp; </a:t>
            </a:r>
          </a:p>
          <a:p>
            <a:pPr marL="0" indent="0">
              <a:lnSpc>
                <a:spcPts val="2750"/>
              </a:lnSpc>
              <a:buNone/>
            </a:pPr>
            <a:r>
              <a:rPr lang="en-US" b="1" dirty="0">
                <a:solidFill>
                  <a:srgbClr val="F94CAF"/>
                </a:solidFill>
                <a:latin typeface="Arial Black" panose="020B0A04020102020204" pitchFamily="34" charset="0"/>
                <a:ea typeface="Inconsolata Bold" pitchFamily="34" charset="-122"/>
              </a:rPr>
              <a:t>Dishes Preferred</a:t>
            </a:r>
            <a:endParaRPr lang="en-US" dirty="0">
              <a:latin typeface="Arial Black" panose="020B0A04020102020204" pitchFamily="34" charset="0"/>
            </a:endParaRPr>
          </a:p>
        </p:txBody>
      </p:sp>
      <p:sp>
        <p:nvSpPr>
          <p:cNvPr id="7" name="Text 5">
            <a:extLst>
              <a:ext uri="{FF2B5EF4-FFF2-40B4-BE49-F238E27FC236}">
                <a16:creationId xmlns:a16="http://schemas.microsoft.com/office/drawing/2014/main" id="{DA3AA43E-A810-EE91-BA24-45D0986FB84C}"/>
              </a:ext>
            </a:extLst>
          </p:cNvPr>
          <p:cNvSpPr/>
          <p:nvPr/>
        </p:nvSpPr>
        <p:spPr>
          <a:xfrm>
            <a:off x="4200406" y="4114801"/>
            <a:ext cx="2845594" cy="1105732"/>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Matches dishes to favorite cuisines. Increases successful recommendations.</a:t>
            </a:r>
            <a:endParaRPr lang="en-US" sz="1750" dirty="0"/>
          </a:p>
        </p:txBody>
      </p:sp>
      <p:sp>
        <p:nvSpPr>
          <p:cNvPr id="8" name="Text 6">
            <a:extLst>
              <a:ext uri="{FF2B5EF4-FFF2-40B4-BE49-F238E27FC236}">
                <a16:creationId xmlns:a16="http://schemas.microsoft.com/office/drawing/2014/main" id="{F073C6A1-8EA5-C108-648F-63E047A347BF}"/>
              </a:ext>
            </a:extLst>
          </p:cNvPr>
          <p:cNvSpPr/>
          <p:nvPr/>
        </p:nvSpPr>
        <p:spPr>
          <a:xfrm>
            <a:off x="7607022" y="3187779"/>
            <a:ext cx="2845594" cy="708660"/>
          </a:xfrm>
          <a:prstGeom prst="rect">
            <a:avLst/>
          </a:prstGeom>
          <a:noFill/>
          <a:ln/>
        </p:spPr>
        <p:txBody>
          <a:bodyPr wrap="square" lIns="0" tIns="0" rIns="0" bIns="0" rtlCol="0" anchor="t"/>
          <a:lstStyle/>
          <a:p>
            <a:pPr marL="0" indent="0" algn="l">
              <a:lnSpc>
                <a:spcPts val="2750"/>
              </a:lnSpc>
              <a:buNone/>
            </a:pPr>
            <a:r>
              <a:rPr lang="en-US" b="1" dirty="0">
                <a:solidFill>
                  <a:srgbClr val="F94CAF"/>
                </a:solidFill>
                <a:latin typeface="Arial Black" panose="020B0A04020102020204" pitchFamily="34" charset="0"/>
                <a:ea typeface="Inconsolata Bold" pitchFamily="34" charset="-122"/>
                <a:cs typeface="Inconsolata Bold" pitchFamily="34" charset="-120"/>
              </a:rPr>
              <a:t>Age-Based Segmentation</a:t>
            </a:r>
            <a:endParaRPr lang="en-US" dirty="0">
              <a:latin typeface="Arial Black" panose="020B0A04020102020204" pitchFamily="34" charset="0"/>
            </a:endParaRPr>
          </a:p>
        </p:txBody>
      </p:sp>
      <p:sp>
        <p:nvSpPr>
          <p:cNvPr id="9" name="Text 7">
            <a:extLst>
              <a:ext uri="{FF2B5EF4-FFF2-40B4-BE49-F238E27FC236}">
                <a16:creationId xmlns:a16="http://schemas.microsoft.com/office/drawing/2014/main" id="{8E860234-FF98-7327-29DF-05919E7D9858}"/>
              </a:ext>
            </a:extLst>
          </p:cNvPr>
          <p:cNvSpPr/>
          <p:nvPr/>
        </p:nvSpPr>
        <p:spPr>
          <a:xfrm>
            <a:off x="7607022" y="4123253"/>
            <a:ext cx="2845594" cy="1451610"/>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Personalizes recommendations for age groups. Caters to different tastes.</a:t>
            </a:r>
            <a:endParaRPr lang="en-US" sz="1750" dirty="0"/>
          </a:p>
        </p:txBody>
      </p:sp>
      <p:sp>
        <p:nvSpPr>
          <p:cNvPr id="10" name="Text 8">
            <a:extLst>
              <a:ext uri="{FF2B5EF4-FFF2-40B4-BE49-F238E27FC236}">
                <a16:creationId xmlns:a16="http://schemas.microsoft.com/office/drawing/2014/main" id="{7FB6B2BA-C27E-B198-CAA6-FD05FED3635F}"/>
              </a:ext>
            </a:extLst>
          </p:cNvPr>
          <p:cNvSpPr/>
          <p:nvPr/>
        </p:nvSpPr>
        <p:spPr>
          <a:xfrm>
            <a:off x="11013638" y="3187779"/>
            <a:ext cx="2845594" cy="708660"/>
          </a:xfrm>
          <a:prstGeom prst="rect">
            <a:avLst/>
          </a:prstGeom>
          <a:noFill/>
          <a:ln/>
        </p:spPr>
        <p:txBody>
          <a:bodyPr wrap="square" lIns="0" tIns="0" rIns="0" bIns="0" rtlCol="0" anchor="t"/>
          <a:lstStyle/>
          <a:p>
            <a:pPr marL="0" indent="0" algn="l">
              <a:lnSpc>
                <a:spcPts val="2750"/>
              </a:lnSpc>
              <a:buNone/>
            </a:pPr>
            <a:r>
              <a:rPr lang="en-US" b="1" dirty="0">
                <a:solidFill>
                  <a:srgbClr val="F94CAF"/>
                </a:solidFill>
                <a:latin typeface="Arial Black" panose="020B0A04020102020204" pitchFamily="34" charset="0"/>
                <a:ea typeface="Inconsolata Bold" pitchFamily="34" charset="-122"/>
                <a:cs typeface="Inconsolata Bold" pitchFamily="34" charset="-120"/>
              </a:rPr>
              <a:t>Loyalty &amp; Stay Duration</a:t>
            </a:r>
            <a:endParaRPr lang="en-US" dirty="0">
              <a:latin typeface="Arial Black" panose="020B0A04020102020204" pitchFamily="34" charset="0"/>
            </a:endParaRPr>
          </a:p>
        </p:txBody>
      </p:sp>
      <p:sp>
        <p:nvSpPr>
          <p:cNvPr id="11" name="Text 9">
            <a:extLst>
              <a:ext uri="{FF2B5EF4-FFF2-40B4-BE49-F238E27FC236}">
                <a16:creationId xmlns:a16="http://schemas.microsoft.com/office/drawing/2014/main" id="{8F7678ED-F11E-642E-DECD-8BD081B75A89}"/>
              </a:ext>
            </a:extLst>
          </p:cNvPr>
          <p:cNvSpPr/>
          <p:nvPr/>
        </p:nvSpPr>
        <p:spPr>
          <a:xfrm>
            <a:off x="11013638" y="4123253"/>
            <a:ext cx="2845594" cy="1088708"/>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Identifies returning customers. Provides special offers.</a:t>
            </a:r>
            <a:endParaRPr lang="en-US" sz="1750" dirty="0"/>
          </a:p>
        </p:txBody>
      </p:sp>
      <p:sp>
        <p:nvSpPr>
          <p:cNvPr id="12" name="Text 10">
            <a:extLst>
              <a:ext uri="{FF2B5EF4-FFF2-40B4-BE49-F238E27FC236}">
                <a16:creationId xmlns:a16="http://schemas.microsoft.com/office/drawing/2014/main" id="{65E3F1F7-E6DD-F99B-5487-41C4340E6E30}"/>
              </a:ext>
            </a:extLst>
          </p:cNvPr>
          <p:cNvSpPr/>
          <p:nvPr/>
        </p:nvSpPr>
        <p:spPr>
          <a:xfrm>
            <a:off x="793790" y="6034088"/>
            <a:ext cx="13042821" cy="362903"/>
          </a:xfrm>
          <a:prstGeom prst="rect">
            <a:avLst/>
          </a:prstGeom>
          <a:noFill/>
          <a:ln/>
        </p:spPr>
        <p:txBody>
          <a:bodyPr wrap="none" lIns="0" tIns="0" rIns="0" bIns="0" rtlCol="0" anchor="t"/>
          <a:lstStyle/>
          <a:p>
            <a:pPr marL="0" indent="0" algn="l">
              <a:lnSpc>
                <a:spcPts val="2850"/>
              </a:lnSpc>
              <a:buNone/>
            </a:pPr>
            <a:r>
              <a:rPr lang="en-US" sz="1750" b="1" dirty="0">
                <a:solidFill>
                  <a:srgbClr val="DAD1E6"/>
                </a:solidFill>
                <a:latin typeface="Fira Sans" pitchFamily="34" charset="0"/>
                <a:ea typeface="Fira Sans" pitchFamily="34" charset="-122"/>
                <a:cs typeface="Fira Sans" pitchFamily="34" charset="-120"/>
              </a:rPr>
              <a:t>Benefit:</a:t>
            </a:r>
            <a:r>
              <a:rPr lang="en-US" sz="1750" dirty="0">
                <a:solidFill>
                  <a:srgbClr val="DAD1E6"/>
                </a:solidFill>
                <a:latin typeface="Fira Sans" pitchFamily="34" charset="0"/>
                <a:ea typeface="Fira Sans" pitchFamily="34" charset="-122"/>
                <a:cs typeface="Fira Sans" pitchFamily="34" charset="-120"/>
              </a:rPr>
              <a:t> Improved model performance.</a:t>
            </a:r>
            <a:endParaRPr lang="en-US" sz="1750" dirty="0"/>
          </a:p>
        </p:txBody>
      </p:sp>
    </p:spTree>
    <p:extLst>
      <p:ext uri="{BB962C8B-B14F-4D97-AF65-F5344CB8AC3E}">
        <p14:creationId xmlns:p14="http://schemas.microsoft.com/office/powerpoint/2010/main" val="2972409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AD7BD08C-7D86-2A25-8EF3-0FCDCB11C946}"/>
              </a:ext>
            </a:extLst>
          </p:cNvPr>
          <p:cNvPicPr>
            <a:picLocks noChangeAspect="1"/>
          </p:cNvPicPr>
          <p:nvPr/>
        </p:nvPicPr>
        <p:blipFill>
          <a:blip r:embed="rId2"/>
          <a:stretch>
            <a:fillRect/>
          </a:stretch>
        </p:blipFill>
        <p:spPr>
          <a:xfrm>
            <a:off x="0" y="0"/>
            <a:ext cx="5486400" cy="8229600"/>
          </a:xfrm>
          <a:prstGeom prst="rect">
            <a:avLst/>
          </a:prstGeom>
        </p:spPr>
      </p:pic>
      <p:sp>
        <p:nvSpPr>
          <p:cNvPr id="3" name="Text 0">
            <a:extLst>
              <a:ext uri="{FF2B5EF4-FFF2-40B4-BE49-F238E27FC236}">
                <a16:creationId xmlns:a16="http://schemas.microsoft.com/office/drawing/2014/main" id="{B1AEE100-066F-57F2-E64B-3E90AB8B0F2E}"/>
              </a:ext>
            </a:extLst>
          </p:cNvPr>
          <p:cNvSpPr/>
          <p:nvPr/>
        </p:nvSpPr>
        <p:spPr>
          <a:xfrm>
            <a:off x="6174700" y="861655"/>
            <a:ext cx="7407593" cy="645319"/>
          </a:xfrm>
          <a:prstGeom prst="rect">
            <a:avLst/>
          </a:prstGeom>
          <a:noFill/>
          <a:ln/>
        </p:spPr>
        <p:txBody>
          <a:bodyPr wrap="none" lIns="0" tIns="0" rIns="0" bIns="0" rtlCol="0" anchor="t"/>
          <a:lstStyle/>
          <a:p>
            <a:pPr marL="0" indent="0" algn="l">
              <a:lnSpc>
                <a:spcPts val="5050"/>
              </a:lnSpc>
              <a:buNone/>
            </a:pPr>
            <a:r>
              <a:rPr lang="en-US" sz="4050" b="1" kern="0" spc="-81" dirty="0">
                <a:solidFill>
                  <a:srgbClr val="FF8AAF"/>
                </a:solidFill>
                <a:latin typeface="Open Sans ExtraBold" panose="020B0906030804020204" pitchFamily="34" charset="0"/>
                <a:ea typeface="Open Sans ExtraBold" panose="020B0906030804020204" pitchFamily="34" charset="0"/>
                <a:cs typeface="Open Sans ExtraBold" panose="020B0906030804020204" pitchFamily="34" charset="0"/>
              </a:rPr>
              <a:t>Model Evaluation &amp; Significance</a:t>
            </a:r>
            <a:endParaRPr lang="en-US" sz="405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4" name="Text 1">
            <a:extLst>
              <a:ext uri="{FF2B5EF4-FFF2-40B4-BE49-F238E27FC236}">
                <a16:creationId xmlns:a16="http://schemas.microsoft.com/office/drawing/2014/main" id="{010D23BE-9735-9927-63D6-1B5F9CD1458D}"/>
              </a:ext>
            </a:extLst>
          </p:cNvPr>
          <p:cNvSpPr/>
          <p:nvPr/>
        </p:nvSpPr>
        <p:spPr>
          <a:xfrm>
            <a:off x="6174700" y="1900118"/>
            <a:ext cx="3736181" cy="648891"/>
          </a:xfrm>
          <a:prstGeom prst="rect">
            <a:avLst/>
          </a:prstGeom>
          <a:noFill/>
          <a:ln/>
        </p:spPr>
        <p:txBody>
          <a:bodyPr wrap="none" lIns="0" tIns="0" rIns="0" bIns="0" rtlCol="0" anchor="t"/>
          <a:lstStyle/>
          <a:p>
            <a:pPr marL="0" indent="0" algn="ctr">
              <a:lnSpc>
                <a:spcPts val="5100"/>
              </a:lnSpc>
              <a:buNone/>
            </a:pPr>
            <a:r>
              <a:rPr lang="en-US" sz="5100" b="1" kern="0" spc="-102" dirty="0">
                <a:solidFill>
                  <a:srgbClr val="E0D6DE"/>
                </a:solidFill>
                <a:latin typeface="Open Sans ExtraBold" panose="020B0906030804020204" pitchFamily="34" charset="0"/>
                <a:ea typeface="Open Sans ExtraBold" panose="020B0906030804020204" pitchFamily="34" charset="0"/>
                <a:cs typeface="Open Sans ExtraBold" panose="020B0906030804020204" pitchFamily="34" charset="0"/>
              </a:rPr>
              <a:t>18.76</a:t>
            </a:r>
            <a:endParaRPr lang="en-US" sz="51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5" name="Text 2">
            <a:extLst>
              <a:ext uri="{FF2B5EF4-FFF2-40B4-BE49-F238E27FC236}">
                <a16:creationId xmlns:a16="http://schemas.microsoft.com/office/drawing/2014/main" id="{163CB040-470B-C4CE-FE4B-799EDC3AFA35}"/>
              </a:ext>
            </a:extLst>
          </p:cNvPr>
          <p:cNvSpPr/>
          <p:nvPr/>
        </p:nvSpPr>
        <p:spPr>
          <a:xfrm>
            <a:off x="6752153" y="2794635"/>
            <a:ext cx="2581156" cy="322659"/>
          </a:xfrm>
          <a:prstGeom prst="rect">
            <a:avLst/>
          </a:prstGeom>
          <a:noFill/>
          <a:ln/>
        </p:spPr>
        <p:txBody>
          <a:bodyPr wrap="none" lIns="0" tIns="0" rIns="0" bIns="0" rtlCol="0" anchor="t"/>
          <a:lstStyle/>
          <a:p>
            <a:pPr marL="0" indent="0" algn="ctr">
              <a:lnSpc>
                <a:spcPts val="2500"/>
              </a:lnSpc>
              <a:buNone/>
            </a:pPr>
            <a:r>
              <a:rPr lang="en-US" sz="2000" b="1" kern="0" spc="-41" dirty="0">
                <a:solidFill>
                  <a:srgbClr val="E0D6DE"/>
                </a:solidFill>
                <a:latin typeface="Open Sans ExtraBold" panose="020B0906030804020204" pitchFamily="34" charset="0"/>
                <a:ea typeface="Open Sans ExtraBold" panose="020B0906030804020204" pitchFamily="34" charset="0"/>
                <a:cs typeface="Open Sans ExtraBold" panose="020B0906030804020204" pitchFamily="34" charset="0"/>
              </a:rPr>
              <a:t>Accuracy</a:t>
            </a:r>
            <a:endParaRPr lang="en-US" sz="20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6" name="Text 3">
            <a:extLst>
              <a:ext uri="{FF2B5EF4-FFF2-40B4-BE49-F238E27FC236}">
                <a16:creationId xmlns:a16="http://schemas.microsoft.com/office/drawing/2014/main" id="{2FE86F89-0F1C-714A-1ABD-500D7A65CE3E}"/>
              </a:ext>
            </a:extLst>
          </p:cNvPr>
          <p:cNvSpPr/>
          <p:nvPr/>
        </p:nvSpPr>
        <p:spPr>
          <a:xfrm>
            <a:off x="6174700" y="3235285"/>
            <a:ext cx="3736181" cy="314682"/>
          </a:xfrm>
          <a:prstGeom prst="rect">
            <a:avLst/>
          </a:prstGeom>
          <a:noFill/>
          <a:ln/>
        </p:spPr>
        <p:txBody>
          <a:bodyPr wrap="none" lIns="0" tIns="0" rIns="0" bIns="0" rtlCol="0" anchor="t"/>
          <a:lstStyle/>
          <a:p>
            <a:pPr marL="0" indent="0" algn="ctr">
              <a:lnSpc>
                <a:spcPts val="2450"/>
              </a:lnSpc>
              <a:buNone/>
            </a:pPr>
            <a:r>
              <a:rPr lang="en-US" sz="1500" kern="0" spc="-31" dirty="0">
                <a:solidFill>
                  <a:srgbClr val="E0D6DE"/>
                </a:solidFill>
                <a:latin typeface="Open Sans ExtraBold" panose="020B0906030804020204" pitchFamily="34" charset="0"/>
                <a:ea typeface="Open Sans ExtraBold" panose="020B0906030804020204" pitchFamily="34" charset="0"/>
                <a:cs typeface="Open Sans ExtraBold" panose="020B0906030804020204" pitchFamily="34" charset="0"/>
              </a:rPr>
              <a:t>Achieved model accuracy</a:t>
            </a:r>
            <a:endParaRPr lang="en-US" sz="15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7" name="Text 4">
            <a:extLst>
              <a:ext uri="{FF2B5EF4-FFF2-40B4-BE49-F238E27FC236}">
                <a16:creationId xmlns:a16="http://schemas.microsoft.com/office/drawing/2014/main" id="{20760875-05E3-90C3-7CA1-8AC51753FDAD}"/>
              </a:ext>
            </a:extLst>
          </p:cNvPr>
          <p:cNvSpPr/>
          <p:nvPr/>
        </p:nvSpPr>
        <p:spPr>
          <a:xfrm>
            <a:off x="10205799" y="1900118"/>
            <a:ext cx="3736300" cy="648891"/>
          </a:xfrm>
          <a:prstGeom prst="rect">
            <a:avLst/>
          </a:prstGeom>
          <a:noFill/>
          <a:ln/>
        </p:spPr>
        <p:txBody>
          <a:bodyPr wrap="none" lIns="0" tIns="0" rIns="0" bIns="0" rtlCol="0" anchor="t"/>
          <a:lstStyle/>
          <a:p>
            <a:pPr marL="0" indent="0" algn="ctr">
              <a:lnSpc>
                <a:spcPts val="5100"/>
              </a:lnSpc>
              <a:buNone/>
            </a:pPr>
            <a:r>
              <a:rPr lang="en-US" sz="5100" b="1" kern="0" spc="-102" dirty="0">
                <a:solidFill>
                  <a:srgbClr val="E0D6DE"/>
                </a:solidFill>
                <a:latin typeface="Open Sans ExtraBold" panose="020B0906030804020204" pitchFamily="34" charset="0"/>
                <a:ea typeface="Open Sans ExtraBold" panose="020B0906030804020204" pitchFamily="34" charset="0"/>
                <a:cs typeface="Open Sans ExtraBold" panose="020B0906030804020204" pitchFamily="34" charset="0"/>
              </a:rPr>
              <a:t>2.7x</a:t>
            </a:r>
            <a:endParaRPr lang="en-US" sz="51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8" name="Text 5">
            <a:extLst>
              <a:ext uri="{FF2B5EF4-FFF2-40B4-BE49-F238E27FC236}">
                <a16:creationId xmlns:a16="http://schemas.microsoft.com/office/drawing/2014/main" id="{0E78D9BB-FF00-12D7-E16D-A9F107DE668D}"/>
              </a:ext>
            </a:extLst>
          </p:cNvPr>
          <p:cNvSpPr/>
          <p:nvPr/>
        </p:nvSpPr>
        <p:spPr>
          <a:xfrm>
            <a:off x="10783372" y="2794635"/>
            <a:ext cx="2581156" cy="322659"/>
          </a:xfrm>
          <a:prstGeom prst="rect">
            <a:avLst/>
          </a:prstGeom>
          <a:noFill/>
          <a:ln/>
        </p:spPr>
        <p:txBody>
          <a:bodyPr wrap="none" lIns="0" tIns="0" rIns="0" bIns="0" rtlCol="0" anchor="t"/>
          <a:lstStyle/>
          <a:p>
            <a:pPr marL="0" indent="0" algn="ctr">
              <a:lnSpc>
                <a:spcPts val="2500"/>
              </a:lnSpc>
              <a:buNone/>
            </a:pPr>
            <a:r>
              <a:rPr lang="en-US" sz="2000" b="1" kern="0" spc="-41" dirty="0">
                <a:solidFill>
                  <a:srgbClr val="E0D6DE"/>
                </a:solidFill>
                <a:latin typeface="Open Sans ExtraBold" panose="020B0906030804020204" pitchFamily="34" charset="0"/>
                <a:ea typeface="Open Sans ExtraBold" panose="020B0906030804020204" pitchFamily="34" charset="0"/>
                <a:cs typeface="Open Sans ExtraBold" panose="020B0906030804020204" pitchFamily="34" charset="0"/>
              </a:rPr>
              <a:t>Better</a:t>
            </a:r>
            <a:endParaRPr lang="en-US" sz="20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9" name="Text 6">
            <a:extLst>
              <a:ext uri="{FF2B5EF4-FFF2-40B4-BE49-F238E27FC236}">
                <a16:creationId xmlns:a16="http://schemas.microsoft.com/office/drawing/2014/main" id="{B68EA7BC-98AA-CE0E-CFAE-88DEE55347C5}"/>
              </a:ext>
            </a:extLst>
          </p:cNvPr>
          <p:cNvSpPr/>
          <p:nvPr/>
        </p:nvSpPr>
        <p:spPr>
          <a:xfrm>
            <a:off x="10205799" y="3235285"/>
            <a:ext cx="3736300" cy="314682"/>
          </a:xfrm>
          <a:prstGeom prst="rect">
            <a:avLst/>
          </a:prstGeom>
          <a:noFill/>
          <a:ln/>
        </p:spPr>
        <p:txBody>
          <a:bodyPr wrap="none" lIns="0" tIns="0" rIns="0" bIns="0" rtlCol="0" anchor="t"/>
          <a:lstStyle/>
          <a:p>
            <a:pPr marL="0" indent="0" algn="ctr">
              <a:lnSpc>
                <a:spcPts val="2450"/>
              </a:lnSpc>
              <a:buNone/>
            </a:pPr>
            <a:r>
              <a:rPr lang="en-US" sz="1500" kern="0" spc="-31" dirty="0">
                <a:solidFill>
                  <a:srgbClr val="E0D6DE"/>
                </a:solidFill>
                <a:latin typeface="Open Sans ExtraBold" panose="020B0906030804020204" pitchFamily="34" charset="0"/>
                <a:ea typeface="Open Sans ExtraBold" panose="020B0906030804020204" pitchFamily="34" charset="0"/>
                <a:cs typeface="Open Sans ExtraBold" panose="020B0906030804020204" pitchFamily="34" charset="0"/>
              </a:rPr>
              <a:t>Vs. random chance</a:t>
            </a:r>
            <a:endParaRPr lang="en-US" sz="15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0" name="Text 7">
            <a:extLst>
              <a:ext uri="{FF2B5EF4-FFF2-40B4-BE49-F238E27FC236}">
                <a16:creationId xmlns:a16="http://schemas.microsoft.com/office/drawing/2014/main" id="{D7EB7D6F-8DE3-5A85-CBAB-3FFE257B09FA}"/>
              </a:ext>
            </a:extLst>
          </p:cNvPr>
          <p:cNvSpPr/>
          <p:nvPr/>
        </p:nvSpPr>
        <p:spPr>
          <a:xfrm>
            <a:off x="8190190" y="4238149"/>
            <a:ext cx="3736300" cy="648891"/>
          </a:xfrm>
          <a:prstGeom prst="rect">
            <a:avLst/>
          </a:prstGeom>
          <a:noFill/>
          <a:ln/>
        </p:spPr>
        <p:txBody>
          <a:bodyPr wrap="none" lIns="0" tIns="0" rIns="0" bIns="0" rtlCol="0" anchor="t"/>
          <a:lstStyle/>
          <a:p>
            <a:pPr marL="0" indent="0" algn="ctr">
              <a:lnSpc>
                <a:spcPts val="5100"/>
              </a:lnSpc>
              <a:buNone/>
            </a:pPr>
            <a:r>
              <a:rPr lang="en-US" sz="5100" b="1" kern="0" spc="-102" dirty="0">
                <a:solidFill>
                  <a:srgbClr val="E0D6DE"/>
                </a:solidFill>
                <a:latin typeface="Open Sans ExtraBold" panose="020B0906030804020204" pitchFamily="34" charset="0"/>
                <a:ea typeface="Open Sans ExtraBold" panose="020B0906030804020204" pitchFamily="34" charset="0"/>
                <a:cs typeface="Open Sans ExtraBold" panose="020B0906030804020204" pitchFamily="34" charset="0"/>
              </a:rPr>
              <a:t>15</a:t>
            </a:r>
            <a:endParaRPr lang="en-US" sz="51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1" name="Text 8">
            <a:extLst>
              <a:ext uri="{FF2B5EF4-FFF2-40B4-BE49-F238E27FC236}">
                <a16:creationId xmlns:a16="http://schemas.microsoft.com/office/drawing/2014/main" id="{AA217BC7-9E37-6622-4C81-334F6A6DB172}"/>
              </a:ext>
            </a:extLst>
          </p:cNvPr>
          <p:cNvSpPr/>
          <p:nvPr/>
        </p:nvSpPr>
        <p:spPr>
          <a:xfrm>
            <a:off x="8767763" y="5132665"/>
            <a:ext cx="2581156" cy="322659"/>
          </a:xfrm>
          <a:prstGeom prst="rect">
            <a:avLst/>
          </a:prstGeom>
          <a:noFill/>
          <a:ln/>
        </p:spPr>
        <p:txBody>
          <a:bodyPr wrap="none" lIns="0" tIns="0" rIns="0" bIns="0" rtlCol="0" anchor="t"/>
          <a:lstStyle/>
          <a:p>
            <a:pPr marL="0" indent="0" algn="ctr">
              <a:lnSpc>
                <a:spcPts val="2500"/>
              </a:lnSpc>
              <a:buNone/>
            </a:pPr>
            <a:r>
              <a:rPr lang="en-US" sz="2000" b="1" kern="0" spc="-41" dirty="0">
                <a:solidFill>
                  <a:srgbClr val="E0D6DE"/>
                </a:solidFill>
                <a:latin typeface="Open Sans ExtraBold" panose="020B0906030804020204" pitchFamily="34" charset="0"/>
                <a:ea typeface="Open Sans ExtraBold" panose="020B0906030804020204" pitchFamily="34" charset="0"/>
                <a:cs typeface="Open Sans ExtraBold" panose="020B0906030804020204" pitchFamily="34" charset="0"/>
              </a:rPr>
              <a:t>Classes</a:t>
            </a:r>
            <a:endParaRPr lang="en-US" sz="20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2" name="Text 9">
            <a:extLst>
              <a:ext uri="{FF2B5EF4-FFF2-40B4-BE49-F238E27FC236}">
                <a16:creationId xmlns:a16="http://schemas.microsoft.com/office/drawing/2014/main" id="{F4676B24-3C23-9F4F-F556-B0BC7E9EE98E}"/>
              </a:ext>
            </a:extLst>
          </p:cNvPr>
          <p:cNvSpPr/>
          <p:nvPr/>
        </p:nvSpPr>
        <p:spPr>
          <a:xfrm>
            <a:off x="8190190" y="5573316"/>
            <a:ext cx="3736300" cy="314682"/>
          </a:xfrm>
          <a:prstGeom prst="rect">
            <a:avLst/>
          </a:prstGeom>
          <a:noFill/>
          <a:ln/>
        </p:spPr>
        <p:txBody>
          <a:bodyPr wrap="none" lIns="0" tIns="0" rIns="0" bIns="0" rtlCol="0" anchor="t"/>
          <a:lstStyle/>
          <a:p>
            <a:pPr marL="0" indent="0" algn="ctr">
              <a:lnSpc>
                <a:spcPts val="2450"/>
              </a:lnSpc>
              <a:buNone/>
            </a:pPr>
            <a:r>
              <a:rPr lang="en-US" sz="1500" kern="0" spc="-31" dirty="0">
                <a:solidFill>
                  <a:srgbClr val="E0D6DE"/>
                </a:solidFill>
                <a:latin typeface="Open Sans ExtraBold" panose="020B0906030804020204" pitchFamily="34" charset="0"/>
                <a:ea typeface="Open Sans ExtraBold" panose="020B0906030804020204" pitchFamily="34" charset="0"/>
                <a:cs typeface="Open Sans ExtraBold" panose="020B0906030804020204" pitchFamily="34" charset="0"/>
              </a:rPr>
              <a:t>Distinct Dish Choices</a:t>
            </a:r>
            <a:endParaRPr lang="en-US" sz="15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3" name="Text 10">
            <a:extLst>
              <a:ext uri="{FF2B5EF4-FFF2-40B4-BE49-F238E27FC236}">
                <a16:creationId xmlns:a16="http://schemas.microsoft.com/office/drawing/2014/main" id="{EF252E11-0F93-99E9-C5AD-5E077F8A1BFC}"/>
              </a:ext>
            </a:extLst>
          </p:cNvPr>
          <p:cNvSpPr/>
          <p:nvPr/>
        </p:nvSpPr>
        <p:spPr>
          <a:xfrm>
            <a:off x="6174700" y="6109216"/>
            <a:ext cx="7767399" cy="1258729"/>
          </a:xfrm>
          <a:prstGeom prst="rect">
            <a:avLst/>
          </a:prstGeom>
          <a:noFill/>
          <a:ln/>
        </p:spPr>
        <p:txBody>
          <a:bodyPr wrap="square" lIns="0" tIns="0" rIns="0" bIns="0" rtlCol="0" anchor="t"/>
          <a:lstStyle/>
          <a:p>
            <a:pPr marL="0" indent="0" algn="just">
              <a:lnSpc>
                <a:spcPts val="2450"/>
              </a:lnSpc>
              <a:buNone/>
            </a:pPr>
            <a:r>
              <a:rPr lang="en-US" sz="1600" b="1" kern="0" spc="-31" dirty="0">
                <a:solidFill>
                  <a:srgbClr val="E0D6DE"/>
                </a:solidFill>
                <a:latin typeface="Fira Sans" panose="020B0503050000020004" pitchFamily="34" charset="0"/>
                <a:ea typeface="Open Sans ExtraBold" panose="020B0906030804020204" pitchFamily="34" charset="0"/>
                <a:cs typeface="Open Sans ExtraBold" panose="020B0906030804020204" pitchFamily="34" charset="0"/>
              </a:rPr>
              <a:t>Our model’s 18.76 accuracy is 2.7x better than random chance. This demonstrates significant predictive capability. Even with high dimensionality and guest variability, 0.18 accuracy allows targeted recommendations. This improves customer satisfaction and sales.</a:t>
            </a:r>
            <a:endParaRPr lang="en-US" sz="1600" b="1" dirty="0">
              <a:latin typeface="Fira Sans" panose="020B0503050000020004" pitchFamily="34" charset="0"/>
              <a:ea typeface="Open Sans ExtraBold" panose="020B0906030804020204" pitchFamily="34" charset="0"/>
              <a:cs typeface="Open Sans ExtraBold" panose="020B0906030804020204" pitchFamily="34" charset="0"/>
            </a:endParaRPr>
          </a:p>
        </p:txBody>
      </p:sp>
    </p:spTree>
    <p:extLst>
      <p:ext uri="{BB962C8B-B14F-4D97-AF65-F5344CB8AC3E}">
        <p14:creationId xmlns:p14="http://schemas.microsoft.com/office/powerpoint/2010/main" val="559132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115F0DCD-5F7E-FC27-3AA9-784B6828D1FD}"/>
              </a:ext>
            </a:extLst>
          </p:cNvPr>
          <p:cNvSpPr/>
          <p:nvPr/>
        </p:nvSpPr>
        <p:spPr>
          <a:xfrm>
            <a:off x="704851" y="1652707"/>
            <a:ext cx="12002452" cy="708779"/>
          </a:xfrm>
          <a:prstGeom prst="rect">
            <a:avLst/>
          </a:prstGeom>
          <a:noFill/>
          <a:ln/>
        </p:spPr>
        <p:txBody>
          <a:bodyPr wrap="none" lIns="0" tIns="0" rIns="0" bIns="0" rtlCol="0" anchor="t"/>
          <a:lstStyle/>
          <a:p>
            <a:pPr marL="0" indent="0" algn="ctr">
              <a:lnSpc>
                <a:spcPts val="5550"/>
              </a:lnSpc>
              <a:buNone/>
            </a:pPr>
            <a:r>
              <a:rPr lang="en-US" sz="4400" b="1" dirty="0">
                <a:solidFill>
                  <a:srgbClr val="F94CAF"/>
                </a:solidFill>
                <a:latin typeface="Arial Black" panose="020B0A04020102020204" pitchFamily="34" charset="0"/>
                <a:ea typeface="Inconsolata Bold" pitchFamily="34" charset="-122"/>
                <a:cs typeface="Inconsolata Bold" pitchFamily="34" charset="-120"/>
              </a:rPr>
              <a:t>Retrieval-Augmented Generation (RAG)</a:t>
            </a:r>
            <a:endParaRPr lang="en-US" sz="4400" dirty="0">
              <a:latin typeface="Arial Black" panose="020B0A04020102020204" pitchFamily="34" charset="0"/>
            </a:endParaRPr>
          </a:p>
        </p:txBody>
      </p:sp>
      <p:sp>
        <p:nvSpPr>
          <p:cNvPr id="3" name="Text 1">
            <a:extLst>
              <a:ext uri="{FF2B5EF4-FFF2-40B4-BE49-F238E27FC236}">
                <a16:creationId xmlns:a16="http://schemas.microsoft.com/office/drawing/2014/main" id="{520D0622-E8C1-F1FC-84C5-6B5ACB0B671A}"/>
              </a:ext>
            </a:extLst>
          </p:cNvPr>
          <p:cNvSpPr/>
          <p:nvPr/>
        </p:nvSpPr>
        <p:spPr>
          <a:xfrm>
            <a:off x="793790" y="292846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94CAF"/>
                </a:solidFill>
                <a:latin typeface="Arial Black" panose="020B0A04020102020204" pitchFamily="34" charset="0"/>
                <a:ea typeface="Inconsolata Bold" pitchFamily="34" charset="-122"/>
                <a:cs typeface="Inconsolata Bold" pitchFamily="34" charset="-120"/>
              </a:rPr>
              <a:t>Definition</a:t>
            </a:r>
            <a:endParaRPr lang="en-US" sz="2200" dirty="0">
              <a:latin typeface="Arial Black" panose="020B0A04020102020204" pitchFamily="34" charset="0"/>
            </a:endParaRPr>
          </a:p>
        </p:txBody>
      </p:sp>
      <p:sp>
        <p:nvSpPr>
          <p:cNvPr id="5" name="Text 2">
            <a:extLst>
              <a:ext uri="{FF2B5EF4-FFF2-40B4-BE49-F238E27FC236}">
                <a16:creationId xmlns:a16="http://schemas.microsoft.com/office/drawing/2014/main" id="{8D42BCDF-D3EF-F463-C1CD-208B4EF1E61B}"/>
              </a:ext>
            </a:extLst>
          </p:cNvPr>
          <p:cNvSpPr/>
          <p:nvPr/>
        </p:nvSpPr>
        <p:spPr>
          <a:xfrm>
            <a:off x="793790" y="3509605"/>
            <a:ext cx="3978116" cy="1814513"/>
          </a:xfrm>
          <a:prstGeom prst="rect">
            <a:avLst/>
          </a:prstGeom>
          <a:noFill/>
          <a:ln/>
        </p:spPr>
        <p:txBody>
          <a:bodyPr wrap="square" lIns="0" tIns="0" rIns="0" bIns="0" rtlCol="0" anchor="t"/>
          <a:lstStyle/>
          <a:p>
            <a:pPr marL="0" indent="0" algn="l">
              <a:lnSpc>
                <a:spcPts val="2850"/>
              </a:lnSpc>
              <a:buNone/>
            </a:pPr>
            <a:r>
              <a:rPr lang="en-US" sz="1750" dirty="0">
                <a:solidFill>
                  <a:schemeClr val="bg1"/>
                </a:solidFill>
                <a:latin typeface="Fira Sans" pitchFamily="34" charset="0"/>
                <a:ea typeface="Fira Sans" pitchFamily="34" charset="-122"/>
                <a:cs typeface="Fira Sans" pitchFamily="34" charset="-120"/>
              </a:rPr>
              <a:t>RAG combines retrieval with generation. It provides accurate, context-aware responses. RAG summarizes and extracts insights from hotel reviews.</a:t>
            </a:r>
            <a:endParaRPr lang="en-US" sz="1750" dirty="0">
              <a:solidFill>
                <a:schemeClr val="bg1"/>
              </a:solidFill>
            </a:endParaRPr>
          </a:p>
        </p:txBody>
      </p:sp>
      <p:sp>
        <p:nvSpPr>
          <p:cNvPr id="6" name="Text 3">
            <a:extLst>
              <a:ext uri="{FF2B5EF4-FFF2-40B4-BE49-F238E27FC236}">
                <a16:creationId xmlns:a16="http://schemas.microsoft.com/office/drawing/2014/main" id="{A65428A5-4D21-E7C1-ECFA-61A18573EAC2}"/>
              </a:ext>
            </a:extLst>
          </p:cNvPr>
          <p:cNvSpPr/>
          <p:nvPr/>
        </p:nvSpPr>
        <p:spPr>
          <a:xfrm>
            <a:off x="5332928" y="292846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94CAF"/>
                </a:solidFill>
                <a:latin typeface="Arial Black" panose="020B0A04020102020204" pitchFamily="34" charset="0"/>
                <a:ea typeface="Inconsolata Bold" pitchFamily="34" charset="-122"/>
                <a:cs typeface="Inconsolata Bold" pitchFamily="34" charset="-120"/>
              </a:rPr>
              <a:t>How It Works</a:t>
            </a:r>
            <a:endParaRPr lang="en-US" sz="2200" dirty="0">
              <a:latin typeface="Arial Black" panose="020B0A04020102020204" pitchFamily="34" charset="0"/>
            </a:endParaRPr>
          </a:p>
        </p:txBody>
      </p:sp>
      <p:sp>
        <p:nvSpPr>
          <p:cNvPr id="7" name="Text 4">
            <a:extLst>
              <a:ext uri="{FF2B5EF4-FFF2-40B4-BE49-F238E27FC236}">
                <a16:creationId xmlns:a16="http://schemas.microsoft.com/office/drawing/2014/main" id="{DA6C0B74-148C-D05D-4BAA-50B8C34249BE}"/>
              </a:ext>
            </a:extLst>
          </p:cNvPr>
          <p:cNvSpPr/>
          <p:nvPr/>
        </p:nvSpPr>
        <p:spPr>
          <a:xfrm>
            <a:off x="5332928" y="3509605"/>
            <a:ext cx="3978116" cy="1530906"/>
          </a:xfrm>
          <a:prstGeom prst="rect">
            <a:avLst/>
          </a:prstGeom>
          <a:noFill/>
          <a:ln/>
        </p:spPr>
        <p:txBody>
          <a:bodyPr wrap="square" lIns="0" tIns="0" rIns="0" bIns="0" rtlCol="0" anchor="t"/>
          <a:lstStyle/>
          <a:p>
            <a:pPr algn="l">
              <a:lnSpc>
                <a:spcPts val="2850"/>
              </a:lnSpc>
              <a:buSzPct val="100000"/>
            </a:pPr>
            <a:r>
              <a:rPr lang="en-US" sz="1750" dirty="0">
                <a:solidFill>
                  <a:schemeClr val="bg1"/>
                </a:solidFill>
                <a:latin typeface="Fira Sans" pitchFamily="34" charset="0"/>
                <a:ea typeface="Fira Sans" pitchFamily="34" charset="-122"/>
                <a:cs typeface="Fira Sans" pitchFamily="34" charset="-120"/>
              </a:rPr>
              <a:t>Retrieval Phase: Searches reviews for relevant information.</a:t>
            </a:r>
            <a:endParaRPr lang="en-US" sz="1750" dirty="0">
              <a:solidFill>
                <a:schemeClr val="bg1"/>
              </a:solidFill>
            </a:endParaRPr>
          </a:p>
        </p:txBody>
      </p:sp>
      <p:sp>
        <p:nvSpPr>
          <p:cNvPr id="8" name="Text 5">
            <a:extLst>
              <a:ext uri="{FF2B5EF4-FFF2-40B4-BE49-F238E27FC236}">
                <a16:creationId xmlns:a16="http://schemas.microsoft.com/office/drawing/2014/main" id="{38BFA5C1-D885-6ED7-3582-40DED21FC1F9}"/>
              </a:ext>
            </a:extLst>
          </p:cNvPr>
          <p:cNvSpPr/>
          <p:nvPr/>
        </p:nvSpPr>
        <p:spPr>
          <a:xfrm>
            <a:off x="5332928" y="4235410"/>
            <a:ext cx="3978116" cy="1168004"/>
          </a:xfrm>
          <a:prstGeom prst="rect">
            <a:avLst/>
          </a:prstGeom>
          <a:noFill/>
          <a:ln/>
        </p:spPr>
        <p:txBody>
          <a:bodyPr wrap="square" lIns="0" tIns="0" rIns="0" bIns="0" rtlCol="0" anchor="t"/>
          <a:lstStyle/>
          <a:p>
            <a:pPr algn="l">
              <a:lnSpc>
                <a:spcPts val="2850"/>
              </a:lnSpc>
              <a:buSzPct val="100000"/>
            </a:pPr>
            <a:r>
              <a:rPr lang="en-US" sz="1750" dirty="0">
                <a:solidFill>
                  <a:schemeClr val="bg1"/>
                </a:solidFill>
                <a:latin typeface="Fira Sans" pitchFamily="34" charset="0"/>
                <a:ea typeface="Fira Sans" pitchFamily="34" charset="-122"/>
                <a:cs typeface="Fira Sans" pitchFamily="34" charset="-120"/>
              </a:rPr>
              <a:t>Generation Phase: AI generates responses based on retrieved data.</a:t>
            </a:r>
            <a:endParaRPr lang="en-US" sz="1750" dirty="0">
              <a:solidFill>
                <a:schemeClr val="bg1"/>
              </a:solidFill>
            </a:endParaRPr>
          </a:p>
        </p:txBody>
      </p:sp>
      <p:sp>
        <p:nvSpPr>
          <p:cNvPr id="9" name="Text 6">
            <a:extLst>
              <a:ext uri="{FF2B5EF4-FFF2-40B4-BE49-F238E27FC236}">
                <a16:creationId xmlns:a16="http://schemas.microsoft.com/office/drawing/2014/main" id="{DA89E311-558B-2144-D1A3-F0A35285BB7C}"/>
              </a:ext>
            </a:extLst>
          </p:cNvPr>
          <p:cNvSpPr/>
          <p:nvPr/>
        </p:nvSpPr>
        <p:spPr>
          <a:xfrm>
            <a:off x="9872067" y="292846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94CAF"/>
                </a:solidFill>
                <a:latin typeface="Arial Black" panose="020B0A04020102020204" pitchFamily="34" charset="0"/>
                <a:ea typeface="Inconsolata Bold" pitchFamily="34" charset="-122"/>
                <a:cs typeface="Inconsolata Bold" pitchFamily="34" charset="-120"/>
              </a:rPr>
              <a:t>Application</a:t>
            </a:r>
            <a:endParaRPr lang="en-US" sz="2200" dirty="0">
              <a:latin typeface="Arial Black" panose="020B0A04020102020204" pitchFamily="34" charset="0"/>
            </a:endParaRPr>
          </a:p>
        </p:txBody>
      </p:sp>
      <p:sp>
        <p:nvSpPr>
          <p:cNvPr id="10" name="Text 7">
            <a:extLst>
              <a:ext uri="{FF2B5EF4-FFF2-40B4-BE49-F238E27FC236}">
                <a16:creationId xmlns:a16="http://schemas.microsoft.com/office/drawing/2014/main" id="{82B8BEAD-A6FF-4C91-7568-B3CA0D713505}"/>
              </a:ext>
            </a:extLst>
          </p:cNvPr>
          <p:cNvSpPr/>
          <p:nvPr/>
        </p:nvSpPr>
        <p:spPr>
          <a:xfrm>
            <a:off x="9872067" y="3509605"/>
            <a:ext cx="3978116" cy="725805"/>
          </a:xfrm>
          <a:prstGeom prst="rect">
            <a:avLst/>
          </a:prstGeom>
          <a:noFill/>
          <a:ln/>
        </p:spPr>
        <p:txBody>
          <a:bodyPr wrap="square" lIns="0" tIns="0" rIns="0" bIns="0" rtlCol="0" anchor="t"/>
          <a:lstStyle/>
          <a:p>
            <a:pPr algn="l">
              <a:lnSpc>
                <a:spcPts val="2850"/>
              </a:lnSpc>
              <a:buSzPct val="100000"/>
            </a:pPr>
            <a:r>
              <a:rPr lang="en-US" sz="1750" dirty="0">
                <a:solidFill>
                  <a:schemeClr val="bg1"/>
                </a:solidFill>
                <a:latin typeface="Fira Sans" pitchFamily="34" charset="0"/>
                <a:ea typeface="Fira Sans" pitchFamily="34" charset="-122"/>
                <a:cs typeface="Fira Sans" pitchFamily="34" charset="-120"/>
              </a:rPr>
              <a:t>Extracts guest sentiments from reviews.</a:t>
            </a:r>
            <a:endParaRPr lang="en-US" sz="1750" dirty="0">
              <a:solidFill>
                <a:schemeClr val="bg1"/>
              </a:solidFill>
            </a:endParaRPr>
          </a:p>
        </p:txBody>
      </p:sp>
      <p:sp>
        <p:nvSpPr>
          <p:cNvPr id="11" name="Text 8">
            <a:extLst>
              <a:ext uri="{FF2B5EF4-FFF2-40B4-BE49-F238E27FC236}">
                <a16:creationId xmlns:a16="http://schemas.microsoft.com/office/drawing/2014/main" id="{1B8D2BBE-8617-A75A-042C-F6F9C97B4A6C}"/>
              </a:ext>
            </a:extLst>
          </p:cNvPr>
          <p:cNvSpPr/>
          <p:nvPr/>
        </p:nvSpPr>
        <p:spPr>
          <a:xfrm>
            <a:off x="9872067" y="4314706"/>
            <a:ext cx="3978116" cy="725805"/>
          </a:xfrm>
          <a:prstGeom prst="rect">
            <a:avLst/>
          </a:prstGeom>
          <a:noFill/>
          <a:ln/>
        </p:spPr>
        <p:txBody>
          <a:bodyPr wrap="square" lIns="0" tIns="0" rIns="0" bIns="0" rtlCol="0" anchor="t"/>
          <a:lstStyle/>
          <a:p>
            <a:pPr algn="l">
              <a:lnSpc>
                <a:spcPts val="2850"/>
              </a:lnSpc>
              <a:buSzPct val="100000"/>
            </a:pPr>
            <a:r>
              <a:rPr lang="en-US" sz="1750" dirty="0">
                <a:solidFill>
                  <a:schemeClr val="bg1"/>
                </a:solidFill>
                <a:latin typeface="Fira Sans" pitchFamily="34" charset="0"/>
                <a:ea typeface="Fira Sans" pitchFamily="34" charset="-122"/>
                <a:cs typeface="Fira Sans" pitchFamily="34" charset="-120"/>
              </a:rPr>
              <a:t>Generates insights on quality and experience.</a:t>
            </a:r>
            <a:endParaRPr lang="en-US" sz="1750" dirty="0">
              <a:solidFill>
                <a:schemeClr val="bg1"/>
              </a:solidFill>
            </a:endParaRPr>
          </a:p>
        </p:txBody>
      </p:sp>
      <p:sp>
        <p:nvSpPr>
          <p:cNvPr id="12" name="Text 9">
            <a:extLst>
              <a:ext uri="{FF2B5EF4-FFF2-40B4-BE49-F238E27FC236}">
                <a16:creationId xmlns:a16="http://schemas.microsoft.com/office/drawing/2014/main" id="{AF6E2A10-4D30-EC35-E24D-7C8FF7C6500C}"/>
              </a:ext>
            </a:extLst>
          </p:cNvPr>
          <p:cNvSpPr/>
          <p:nvPr/>
        </p:nvSpPr>
        <p:spPr>
          <a:xfrm>
            <a:off x="9872067" y="5119807"/>
            <a:ext cx="3978116" cy="725805"/>
          </a:xfrm>
          <a:prstGeom prst="rect">
            <a:avLst/>
          </a:prstGeom>
          <a:noFill/>
          <a:ln/>
        </p:spPr>
        <p:txBody>
          <a:bodyPr wrap="square" lIns="0" tIns="0" rIns="0" bIns="0" rtlCol="0" anchor="t"/>
          <a:lstStyle/>
          <a:p>
            <a:pPr algn="l">
              <a:lnSpc>
                <a:spcPts val="2850"/>
              </a:lnSpc>
              <a:buSzPct val="100000"/>
            </a:pPr>
            <a:r>
              <a:rPr lang="en-US" sz="1750" dirty="0">
                <a:solidFill>
                  <a:schemeClr val="bg1"/>
                </a:solidFill>
                <a:latin typeface="Fira Sans" pitchFamily="34" charset="0"/>
                <a:ea typeface="Fira Sans" pitchFamily="34" charset="-122"/>
                <a:cs typeface="Fira Sans" pitchFamily="34" charset="-120"/>
              </a:rPr>
              <a:t>Personalizes recommendations for guests.</a:t>
            </a:r>
            <a:endParaRPr lang="en-US" sz="1750" dirty="0">
              <a:solidFill>
                <a:schemeClr val="bg1"/>
              </a:solidFill>
            </a:endParaRPr>
          </a:p>
        </p:txBody>
      </p:sp>
    </p:spTree>
    <p:extLst>
      <p:ext uri="{BB962C8B-B14F-4D97-AF65-F5344CB8AC3E}">
        <p14:creationId xmlns:p14="http://schemas.microsoft.com/office/powerpoint/2010/main" val="3439391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16A293DA-2F7B-AD9F-6110-9294533B2F80}"/>
              </a:ext>
            </a:extLst>
          </p:cNvPr>
          <p:cNvSpPr/>
          <p:nvPr/>
        </p:nvSpPr>
        <p:spPr>
          <a:xfrm>
            <a:off x="494585" y="389692"/>
            <a:ext cx="13307139" cy="441484"/>
          </a:xfrm>
          <a:prstGeom prst="rect">
            <a:avLst/>
          </a:prstGeom>
          <a:noFill/>
          <a:ln/>
        </p:spPr>
        <p:txBody>
          <a:bodyPr wrap="none" lIns="0" tIns="0" rIns="0" bIns="0" rtlCol="0" anchor="t"/>
          <a:lstStyle/>
          <a:p>
            <a:pPr marL="0" indent="0">
              <a:lnSpc>
                <a:spcPts val="3450"/>
              </a:lnSpc>
              <a:buNone/>
            </a:pPr>
            <a:r>
              <a:rPr lang="en-US" sz="2400" b="1" dirty="0">
                <a:solidFill>
                  <a:srgbClr val="F94CAF"/>
                </a:solidFill>
                <a:latin typeface="Arial Black" panose="020B0A04020102020204" pitchFamily="34" charset="0"/>
                <a:ea typeface="Inconsolata Bold" pitchFamily="34" charset="-122"/>
                <a:cs typeface="Inconsolata Bold" pitchFamily="34" charset="-120"/>
              </a:rPr>
              <a:t>RAG (Retrieval-Augmented Generation) System Workflow for Guest Review Analysis</a:t>
            </a:r>
            <a:endParaRPr lang="en-US" sz="2400" dirty="0">
              <a:latin typeface="Arial Black" panose="020B0A04020102020204" pitchFamily="34" charset="0"/>
            </a:endParaRPr>
          </a:p>
        </p:txBody>
      </p:sp>
      <p:pic>
        <p:nvPicPr>
          <p:cNvPr id="3" name="Image 0" descr="preencoded.png">
            <a:extLst>
              <a:ext uri="{FF2B5EF4-FFF2-40B4-BE49-F238E27FC236}">
                <a16:creationId xmlns:a16="http://schemas.microsoft.com/office/drawing/2014/main" id="{AD7C5BAD-453A-73D0-0BB6-A9898944F933}"/>
              </a:ext>
            </a:extLst>
          </p:cNvPr>
          <p:cNvPicPr>
            <a:picLocks noChangeAspect="1"/>
          </p:cNvPicPr>
          <p:nvPr/>
        </p:nvPicPr>
        <p:blipFill>
          <a:blip r:embed="rId2"/>
          <a:stretch>
            <a:fillRect/>
          </a:stretch>
        </p:blipFill>
        <p:spPr>
          <a:xfrm>
            <a:off x="494586" y="1113711"/>
            <a:ext cx="706517" cy="847844"/>
          </a:xfrm>
          <a:prstGeom prst="rect">
            <a:avLst/>
          </a:prstGeom>
        </p:spPr>
      </p:pic>
      <p:sp>
        <p:nvSpPr>
          <p:cNvPr id="4" name="Text 1">
            <a:extLst>
              <a:ext uri="{FF2B5EF4-FFF2-40B4-BE49-F238E27FC236}">
                <a16:creationId xmlns:a16="http://schemas.microsoft.com/office/drawing/2014/main" id="{0F9EF72D-4A44-8147-D21D-E295BCE33446}"/>
              </a:ext>
            </a:extLst>
          </p:cNvPr>
          <p:cNvSpPr/>
          <p:nvPr/>
        </p:nvSpPr>
        <p:spPr>
          <a:xfrm>
            <a:off x="1413034" y="1254919"/>
            <a:ext cx="1854041" cy="220861"/>
          </a:xfrm>
          <a:prstGeom prst="rect">
            <a:avLst/>
          </a:prstGeom>
          <a:noFill/>
          <a:ln/>
        </p:spPr>
        <p:txBody>
          <a:bodyPr wrap="none" lIns="0" tIns="0" rIns="0" bIns="0" rtlCol="0" anchor="t"/>
          <a:lstStyle/>
          <a:p>
            <a:pPr marL="0" indent="0">
              <a:lnSpc>
                <a:spcPts val="1700"/>
              </a:lnSpc>
              <a:buNone/>
            </a:pPr>
            <a:r>
              <a:rPr lang="en-US" sz="2000" b="1" dirty="0">
                <a:solidFill>
                  <a:srgbClr val="DAD1E6"/>
                </a:solidFill>
                <a:latin typeface="Arial Black" panose="020B0A04020102020204" pitchFamily="34" charset="0"/>
                <a:ea typeface="Inconsolata Bold" pitchFamily="34" charset="-122"/>
                <a:cs typeface="Inconsolata Bold" pitchFamily="34" charset="-120"/>
              </a:rPr>
              <a:t>Collect Guest Reviews</a:t>
            </a:r>
            <a:endParaRPr lang="en-US" sz="2000" dirty="0">
              <a:latin typeface="Arial Black" panose="020B0A04020102020204" pitchFamily="34" charset="0"/>
            </a:endParaRPr>
          </a:p>
        </p:txBody>
      </p:sp>
      <p:sp>
        <p:nvSpPr>
          <p:cNvPr id="5" name="Text 2">
            <a:extLst>
              <a:ext uri="{FF2B5EF4-FFF2-40B4-BE49-F238E27FC236}">
                <a16:creationId xmlns:a16="http://schemas.microsoft.com/office/drawing/2014/main" id="{E695E733-7117-B361-6591-9D4E4B9BC9E3}"/>
              </a:ext>
            </a:extLst>
          </p:cNvPr>
          <p:cNvSpPr/>
          <p:nvPr/>
        </p:nvSpPr>
        <p:spPr>
          <a:xfrm>
            <a:off x="1413034" y="1560552"/>
            <a:ext cx="12722781" cy="226100"/>
          </a:xfrm>
          <a:prstGeom prst="rect">
            <a:avLst/>
          </a:prstGeom>
          <a:noFill/>
          <a:ln/>
        </p:spPr>
        <p:txBody>
          <a:bodyPr wrap="none" lIns="0" tIns="0" rIns="0" bIns="0" rtlCol="0" anchor="t"/>
          <a:lstStyle/>
          <a:p>
            <a:pPr marL="0" indent="0">
              <a:lnSpc>
                <a:spcPts val="1750"/>
              </a:lnSpc>
              <a:buNone/>
            </a:pPr>
            <a:r>
              <a:rPr lang="en-US" sz="1100" dirty="0">
                <a:solidFill>
                  <a:srgbClr val="DAD1E6"/>
                </a:solidFill>
                <a:latin typeface="Fira Sans" pitchFamily="34" charset="0"/>
                <a:ea typeface="Fira Sans" pitchFamily="34" charset="-122"/>
                <a:cs typeface="Fira Sans" pitchFamily="34" charset="-120"/>
              </a:rPr>
              <a:t>Gather data from sources from User review  submissions.</a:t>
            </a:r>
            <a:endParaRPr lang="en-US" sz="1100" dirty="0"/>
          </a:p>
        </p:txBody>
      </p:sp>
      <p:pic>
        <p:nvPicPr>
          <p:cNvPr id="6" name="Image 1" descr="preencoded.png">
            <a:extLst>
              <a:ext uri="{FF2B5EF4-FFF2-40B4-BE49-F238E27FC236}">
                <a16:creationId xmlns:a16="http://schemas.microsoft.com/office/drawing/2014/main" id="{6D16AB1A-B4AE-6138-B792-5604A4B2FD22}"/>
              </a:ext>
            </a:extLst>
          </p:cNvPr>
          <p:cNvPicPr>
            <a:picLocks noChangeAspect="1"/>
          </p:cNvPicPr>
          <p:nvPr/>
        </p:nvPicPr>
        <p:blipFill>
          <a:blip r:embed="rId3"/>
          <a:stretch>
            <a:fillRect/>
          </a:stretch>
        </p:blipFill>
        <p:spPr>
          <a:xfrm>
            <a:off x="494586" y="1961555"/>
            <a:ext cx="706517" cy="847844"/>
          </a:xfrm>
          <a:prstGeom prst="rect">
            <a:avLst/>
          </a:prstGeom>
        </p:spPr>
      </p:pic>
      <p:sp>
        <p:nvSpPr>
          <p:cNvPr id="7" name="Text 3">
            <a:extLst>
              <a:ext uri="{FF2B5EF4-FFF2-40B4-BE49-F238E27FC236}">
                <a16:creationId xmlns:a16="http://schemas.microsoft.com/office/drawing/2014/main" id="{81DAE5BA-5E75-4D02-5263-21598B098E22}"/>
              </a:ext>
            </a:extLst>
          </p:cNvPr>
          <p:cNvSpPr/>
          <p:nvPr/>
        </p:nvSpPr>
        <p:spPr>
          <a:xfrm>
            <a:off x="1413034" y="2102763"/>
            <a:ext cx="1854041" cy="220861"/>
          </a:xfrm>
          <a:prstGeom prst="rect">
            <a:avLst/>
          </a:prstGeom>
          <a:noFill/>
          <a:ln/>
        </p:spPr>
        <p:txBody>
          <a:bodyPr wrap="none" lIns="0" tIns="0" rIns="0" bIns="0" rtlCol="0" anchor="t"/>
          <a:lstStyle/>
          <a:p>
            <a:pPr marL="0" indent="0">
              <a:lnSpc>
                <a:spcPts val="1700"/>
              </a:lnSpc>
              <a:buNone/>
            </a:pPr>
            <a:r>
              <a:rPr lang="en-US" sz="2000" b="1" dirty="0">
                <a:solidFill>
                  <a:srgbClr val="DAD1E6"/>
                </a:solidFill>
                <a:latin typeface="Arial Black" panose="020B0A04020102020204" pitchFamily="34" charset="0"/>
                <a:ea typeface="Inconsolata Bold" pitchFamily="34" charset="-122"/>
                <a:cs typeface="Inconsolata Bold" pitchFamily="34" charset="-120"/>
              </a:rPr>
              <a:t>Convert to Embeddings</a:t>
            </a:r>
            <a:endParaRPr lang="en-US" sz="2000" dirty="0">
              <a:latin typeface="Arial Black" panose="020B0A04020102020204" pitchFamily="34" charset="0"/>
            </a:endParaRPr>
          </a:p>
        </p:txBody>
      </p:sp>
      <p:sp>
        <p:nvSpPr>
          <p:cNvPr id="8" name="Text 4">
            <a:extLst>
              <a:ext uri="{FF2B5EF4-FFF2-40B4-BE49-F238E27FC236}">
                <a16:creationId xmlns:a16="http://schemas.microsoft.com/office/drawing/2014/main" id="{D2F1C51A-95BA-C65B-E4D7-7F09FFC8BA0A}"/>
              </a:ext>
            </a:extLst>
          </p:cNvPr>
          <p:cNvSpPr/>
          <p:nvPr/>
        </p:nvSpPr>
        <p:spPr>
          <a:xfrm>
            <a:off x="1413034" y="2408396"/>
            <a:ext cx="12722781" cy="226100"/>
          </a:xfrm>
          <a:prstGeom prst="rect">
            <a:avLst/>
          </a:prstGeom>
          <a:noFill/>
          <a:ln/>
        </p:spPr>
        <p:txBody>
          <a:bodyPr wrap="none" lIns="0" tIns="0" rIns="0" bIns="0" rtlCol="0" anchor="t"/>
          <a:lstStyle/>
          <a:p>
            <a:pPr marL="0" indent="0">
              <a:lnSpc>
                <a:spcPts val="1750"/>
              </a:lnSpc>
              <a:buNone/>
            </a:pPr>
            <a:r>
              <a:rPr lang="en-US" sz="1100" dirty="0">
                <a:solidFill>
                  <a:srgbClr val="DAD1E6"/>
                </a:solidFill>
                <a:latin typeface="Fira Sans" pitchFamily="34" charset="0"/>
                <a:ea typeface="Fira Sans" pitchFamily="34" charset="-122"/>
                <a:cs typeface="Fira Sans" pitchFamily="34" charset="-120"/>
              </a:rPr>
              <a:t>Transform reviews into numerical vectors. Use TogetherEmbeddings.</a:t>
            </a:r>
            <a:endParaRPr lang="en-US" sz="1100" dirty="0"/>
          </a:p>
        </p:txBody>
      </p:sp>
      <p:pic>
        <p:nvPicPr>
          <p:cNvPr id="9" name="Image 2" descr="preencoded.png">
            <a:extLst>
              <a:ext uri="{FF2B5EF4-FFF2-40B4-BE49-F238E27FC236}">
                <a16:creationId xmlns:a16="http://schemas.microsoft.com/office/drawing/2014/main" id="{FDD90FA6-20BB-148F-4D9E-DECCEB1AF812}"/>
              </a:ext>
            </a:extLst>
          </p:cNvPr>
          <p:cNvPicPr>
            <a:picLocks noChangeAspect="1"/>
          </p:cNvPicPr>
          <p:nvPr/>
        </p:nvPicPr>
        <p:blipFill>
          <a:blip r:embed="rId4"/>
          <a:stretch>
            <a:fillRect/>
          </a:stretch>
        </p:blipFill>
        <p:spPr>
          <a:xfrm>
            <a:off x="494586" y="2809399"/>
            <a:ext cx="706517" cy="847844"/>
          </a:xfrm>
          <a:prstGeom prst="rect">
            <a:avLst/>
          </a:prstGeom>
        </p:spPr>
      </p:pic>
      <p:sp>
        <p:nvSpPr>
          <p:cNvPr id="10" name="Text 5">
            <a:extLst>
              <a:ext uri="{FF2B5EF4-FFF2-40B4-BE49-F238E27FC236}">
                <a16:creationId xmlns:a16="http://schemas.microsoft.com/office/drawing/2014/main" id="{4A3B06C2-09D9-0347-6DC1-F99A6515C448}"/>
              </a:ext>
            </a:extLst>
          </p:cNvPr>
          <p:cNvSpPr/>
          <p:nvPr/>
        </p:nvSpPr>
        <p:spPr>
          <a:xfrm>
            <a:off x="1413034" y="2950607"/>
            <a:ext cx="1766411" cy="220861"/>
          </a:xfrm>
          <a:prstGeom prst="rect">
            <a:avLst/>
          </a:prstGeom>
          <a:noFill/>
          <a:ln/>
        </p:spPr>
        <p:txBody>
          <a:bodyPr wrap="none" lIns="0" tIns="0" rIns="0" bIns="0" rtlCol="0" anchor="t"/>
          <a:lstStyle/>
          <a:p>
            <a:pPr marL="0" indent="0">
              <a:lnSpc>
                <a:spcPts val="1700"/>
              </a:lnSpc>
              <a:buNone/>
            </a:pPr>
            <a:r>
              <a:rPr lang="en-US" sz="2000" b="1" dirty="0">
                <a:solidFill>
                  <a:srgbClr val="DAD1E6"/>
                </a:solidFill>
                <a:latin typeface="Arial Black" panose="020B0A04020102020204" pitchFamily="34" charset="0"/>
                <a:ea typeface="Inconsolata Bold" pitchFamily="34" charset="-122"/>
                <a:cs typeface="Inconsolata Bold" pitchFamily="34" charset="-120"/>
              </a:rPr>
              <a:t>Store in Pinecone DB (Vector DB)</a:t>
            </a:r>
            <a:endParaRPr lang="en-US" sz="2000" dirty="0">
              <a:latin typeface="Arial Black" panose="020B0A04020102020204" pitchFamily="34" charset="0"/>
            </a:endParaRPr>
          </a:p>
        </p:txBody>
      </p:sp>
      <p:sp>
        <p:nvSpPr>
          <p:cNvPr id="11" name="Text 6">
            <a:extLst>
              <a:ext uri="{FF2B5EF4-FFF2-40B4-BE49-F238E27FC236}">
                <a16:creationId xmlns:a16="http://schemas.microsoft.com/office/drawing/2014/main" id="{CD75098F-CEA8-1783-F4D5-0F9B3B24CE76}"/>
              </a:ext>
            </a:extLst>
          </p:cNvPr>
          <p:cNvSpPr/>
          <p:nvPr/>
        </p:nvSpPr>
        <p:spPr>
          <a:xfrm>
            <a:off x="1413034" y="3256240"/>
            <a:ext cx="12722781" cy="226100"/>
          </a:xfrm>
          <a:prstGeom prst="rect">
            <a:avLst/>
          </a:prstGeom>
          <a:noFill/>
          <a:ln/>
        </p:spPr>
        <p:txBody>
          <a:bodyPr wrap="none" lIns="0" tIns="0" rIns="0" bIns="0" rtlCol="0" anchor="t"/>
          <a:lstStyle/>
          <a:p>
            <a:pPr marL="0" indent="0">
              <a:lnSpc>
                <a:spcPts val="1750"/>
              </a:lnSpc>
              <a:buNone/>
            </a:pPr>
            <a:r>
              <a:rPr lang="en-US" sz="1100" dirty="0">
                <a:solidFill>
                  <a:srgbClr val="DAD1E6"/>
                </a:solidFill>
                <a:latin typeface="Fira Sans" pitchFamily="34" charset="0"/>
                <a:ea typeface="Fira Sans" pitchFamily="34" charset="-122"/>
                <a:cs typeface="Fira Sans" pitchFamily="34" charset="-120"/>
              </a:rPr>
              <a:t>Index embeddings in Pinecone for fast search. Cloud-native vector database.</a:t>
            </a:r>
            <a:endParaRPr lang="en-US" sz="1100" dirty="0"/>
          </a:p>
        </p:txBody>
      </p:sp>
      <p:pic>
        <p:nvPicPr>
          <p:cNvPr id="12" name="Image 3" descr="preencoded.png">
            <a:extLst>
              <a:ext uri="{FF2B5EF4-FFF2-40B4-BE49-F238E27FC236}">
                <a16:creationId xmlns:a16="http://schemas.microsoft.com/office/drawing/2014/main" id="{14646284-8F9D-36ED-DEF1-E24E3319F433}"/>
              </a:ext>
            </a:extLst>
          </p:cNvPr>
          <p:cNvPicPr>
            <a:picLocks noChangeAspect="1"/>
          </p:cNvPicPr>
          <p:nvPr/>
        </p:nvPicPr>
        <p:blipFill>
          <a:blip r:embed="rId5"/>
          <a:stretch>
            <a:fillRect/>
          </a:stretch>
        </p:blipFill>
        <p:spPr>
          <a:xfrm>
            <a:off x="494586" y="3657243"/>
            <a:ext cx="706517" cy="847844"/>
          </a:xfrm>
          <a:prstGeom prst="rect">
            <a:avLst/>
          </a:prstGeom>
        </p:spPr>
      </p:pic>
      <p:sp>
        <p:nvSpPr>
          <p:cNvPr id="13" name="Text 7">
            <a:extLst>
              <a:ext uri="{FF2B5EF4-FFF2-40B4-BE49-F238E27FC236}">
                <a16:creationId xmlns:a16="http://schemas.microsoft.com/office/drawing/2014/main" id="{AC34A7C2-24BF-1945-702C-BE9EE79DFB90}"/>
              </a:ext>
            </a:extLst>
          </p:cNvPr>
          <p:cNvSpPr/>
          <p:nvPr/>
        </p:nvSpPr>
        <p:spPr>
          <a:xfrm>
            <a:off x="1413034" y="3798451"/>
            <a:ext cx="2295525" cy="220861"/>
          </a:xfrm>
          <a:prstGeom prst="rect">
            <a:avLst/>
          </a:prstGeom>
          <a:noFill/>
          <a:ln/>
        </p:spPr>
        <p:txBody>
          <a:bodyPr wrap="none" lIns="0" tIns="0" rIns="0" bIns="0" rtlCol="0" anchor="t"/>
          <a:lstStyle/>
          <a:p>
            <a:pPr marL="0" indent="0">
              <a:lnSpc>
                <a:spcPts val="1700"/>
              </a:lnSpc>
              <a:buNone/>
            </a:pPr>
            <a:r>
              <a:rPr lang="en-US" sz="2000" b="1" dirty="0">
                <a:solidFill>
                  <a:srgbClr val="DAD1E6"/>
                </a:solidFill>
                <a:latin typeface="Arial Black" panose="020B0A04020102020204" pitchFamily="34" charset="0"/>
                <a:ea typeface="Inconsolata Bold" pitchFamily="34" charset="-122"/>
                <a:cs typeface="Inconsolata Bold" pitchFamily="34" charset="-120"/>
              </a:rPr>
              <a:t>Query for Relevant Reviews</a:t>
            </a:r>
            <a:endParaRPr lang="en-US" sz="2000" dirty="0">
              <a:latin typeface="Arial Black" panose="020B0A04020102020204" pitchFamily="34" charset="0"/>
            </a:endParaRPr>
          </a:p>
        </p:txBody>
      </p:sp>
      <p:sp>
        <p:nvSpPr>
          <p:cNvPr id="14" name="Text 8">
            <a:extLst>
              <a:ext uri="{FF2B5EF4-FFF2-40B4-BE49-F238E27FC236}">
                <a16:creationId xmlns:a16="http://schemas.microsoft.com/office/drawing/2014/main" id="{2B1B9924-A949-B809-C703-39CDB414EBFC}"/>
              </a:ext>
            </a:extLst>
          </p:cNvPr>
          <p:cNvSpPr/>
          <p:nvPr/>
        </p:nvSpPr>
        <p:spPr>
          <a:xfrm>
            <a:off x="1413034" y="4104084"/>
            <a:ext cx="12722781" cy="226100"/>
          </a:xfrm>
          <a:prstGeom prst="rect">
            <a:avLst/>
          </a:prstGeom>
          <a:noFill/>
          <a:ln/>
        </p:spPr>
        <p:txBody>
          <a:bodyPr wrap="none" lIns="0" tIns="0" rIns="0" bIns="0" rtlCol="0" anchor="t"/>
          <a:lstStyle/>
          <a:p>
            <a:pPr marL="0" indent="0">
              <a:lnSpc>
                <a:spcPts val="1750"/>
              </a:lnSpc>
              <a:buNone/>
            </a:pPr>
            <a:r>
              <a:rPr lang="en-US" sz="1100" dirty="0">
                <a:solidFill>
                  <a:srgbClr val="DAD1E6"/>
                </a:solidFill>
                <a:latin typeface="Fira Sans" pitchFamily="34" charset="0"/>
                <a:ea typeface="Fira Sans" pitchFamily="34" charset="-122"/>
                <a:cs typeface="Fira Sans" pitchFamily="34" charset="-120"/>
              </a:rPr>
              <a:t>Formulate queries with keywords and filters. </a:t>
            </a:r>
            <a:r>
              <a:rPr lang="en-US" sz="1100" kern="100" dirty="0">
                <a:solidFill>
                  <a:srgbClr val="FFFFFF"/>
                </a:solidFill>
                <a:effectLst/>
                <a:latin typeface="Calibri" panose="020F0502020204030204" pitchFamily="34" charset="0"/>
                <a:ea typeface="Calibri" panose="020F0502020204030204" pitchFamily="34" charset="0"/>
                <a:cs typeface="Cordia New" panose="020B0304020202020204" pitchFamily="34" charset="-34"/>
              </a:rPr>
              <a:t>Converts text into numerical vectors for better AI comprehension</a:t>
            </a:r>
            <a:endParaRPr lang="en-US" sz="1100" dirty="0"/>
          </a:p>
        </p:txBody>
      </p:sp>
      <p:pic>
        <p:nvPicPr>
          <p:cNvPr id="15" name="Image 4" descr="preencoded.png">
            <a:extLst>
              <a:ext uri="{FF2B5EF4-FFF2-40B4-BE49-F238E27FC236}">
                <a16:creationId xmlns:a16="http://schemas.microsoft.com/office/drawing/2014/main" id="{EEA8E1EC-87A7-9F88-B4A3-B358549FE0B7}"/>
              </a:ext>
            </a:extLst>
          </p:cNvPr>
          <p:cNvPicPr>
            <a:picLocks noChangeAspect="1"/>
          </p:cNvPicPr>
          <p:nvPr/>
        </p:nvPicPr>
        <p:blipFill>
          <a:blip r:embed="rId6"/>
          <a:stretch>
            <a:fillRect/>
          </a:stretch>
        </p:blipFill>
        <p:spPr>
          <a:xfrm>
            <a:off x="494586" y="4505087"/>
            <a:ext cx="706517" cy="847844"/>
          </a:xfrm>
          <a:prstGeom prst="rect">
            <a:avLst/>
          </a:prstGeom>
        </p:spPr>
      </p:pic>
      <p:sp>
        <p:nvSpPr>
          <p:cNvPr id="16" name="Text 9">
            <a:extLst>
              <a:ext uri="{FF2B5EF4-FFF2-40B4-BE49-F238E27FC236}">
                <a16:creationId xmlns:a16="http://schemas.microsoft.com/office/drawing/2014/main" id="{46A5C191-402F-4D80-E4D2-F387258F58BE}"/>
              </a:ext>
            </a:extLst>
          </p:cNvPr>
          <p:cNvSpPr/>
          <p:nvPr/>
        </p:nvSpPr>
        <p:spPr>
          <a:xfrm>
            <a:off x="1413034" y="4646295"/>
            <a:ext cx="1766411" cy="220861"/>
          </a:xfrm>
          <a:prstGeom prst="rect">
            <a:avLst/>
          </a:prstGeom>
          <a:noFill/>
          <a:ln/>
        </p:spPr>
        <p:txBody>
          <a:bodyPr wrap="none" lIns="0" tIns="0" rIns="0" bIns="0" rtlCol="0" anchor="t"/>
          <a:lstStyle/>
          <a:p>
            <a:pPr marL="0" indent="0">
              <a:lnSpc>
                <a:spcPts val="1700"/>
              </a:lnSpc>
              <a:buNone/>
            </a:pPr>
            <a:r>
              <a:rPr lang="en-US" sz="2000" b="1" dirty="0">
                <a:solidFill>
                  <a:srgbClr val="DAD1E6"/>
                </a:solidFill>
                <a:latin typeface="Arial Black" panose="020B0A04020102020204" pitchFamily="34" charset="0"/>
                <a:ea typeface="Inconsolata Bold" pitchFamily="34" charset="-122"/>
                <a:cs typeface="Inconsolata Bold" pitchFamily="34" charset="-120"/>
              </a:rPr>
              <a:t>Retrieve Top Reviews</a:t>
            </a:r>
            <a:endParaRPr lang="en-US" sz="2000" dirty="0">
              <a:latin typeface="Arial Black" panose="020B0A04020102020204" pitchFamily="34" charset="0"/>
            </a:endParaRPr>
          </a:p>
        </p:txBody>
      </p:sp>
      <p:sp>
        <p:nvSpPr>
          <p:cNvPr id="17" name="Text 10">
            <a:extLst>
              <a:ext uri="{FF2B5EF4-FFF2-40B4-BE49-F238E27FC236}">
                <a16:creationId xmlns:a16="http://schemas.microsoft.com/office/drawing/2014/main" id="{1E7BB2A4-CC45-226C-76B3-E193A72A144F}"/>
              </a:ext>
            </a:extLst>
          </p:cNvPr>
          <p:cNvSpPr/>
          <p:nvPr/>
        </p:nvSpPr>
        <p:spPr>
          <a:xfrm>
            <a:off x="1413034" y="4951928"/>
            <a:ext cx="12722781" cy="226100"/>
          </a:xfrm>
          <a:prstGeom prst="rect">
            <a:avLst/>
          </a:prstGeom>
          <a:noFill/>
          <a:ln/>
        </p:spPr>
        <p:txBody>
          <a:bodyPr wrap="none" lIns="0" tIns="0" rIns="0" bIns="0" rtlCol="0" anchor="t"/>
          <a:lstStyle/>
          <a:p>
            <a:pPr marL="0" indent="0">
              <a:lnSpc>
                <a:spcPts val="1750"/>
              </a:lnSpc>
              <a:buNone/>
            </a:pPr>
            <a:r>
              <a:rPr lang="en-US" sz="1100" dirty="0">
                <a:solidFill>
                  <a:srgbClr val="DAD1E6"/>
                </a:solidFill>
                <a:latin typeface="Fira Sans" pitchFamily="34" charset="0"/>
                <a:ea typeface="Fira Sans" pitchFamily="34" charset="-122"/>
                <a:cs typeface="Fira Sans" pitchFamily="34" charset="-120"/>
              </a:rPr>
              <a:t>Fetch relevant reviews based on similarity scores.</a:t>
            </a:r>
            <a:endParaRPr lang="en-US" sz="1100" dirty="0"/>
          </a:p>
        </p:txBody>
      </p:sp>
      <p:pic>
        <p:nvPicPr>
          <p:cNvPr id="18" name="Image 5" descr="preencoded.png">
            <a:extLst>
              <a:ext uri="{FF2B5EF4-FFF2-40B4-BE49-F238E27FC236}">
                <a16:creationId xmlns:a16="http://schemas.microsoft.com/office/drawing/2014/main" id="{7C46469C-7044-AC1D-C810-7CC36562DBBB}"/>
              </a:ext>
            </a:extLst>
          </p:cNvPr>
          <p:cNvPicPr>
            <a:picLocks noChangeAspect="1"/>
          </p:cNvPicPr>
          <p:nvPr/>
        </p:nvPicPr>
        <p:blipFill>
          <a:blip r:embed="rId7"/>
          <a:stretch>
            <a:fillRect/>
          </a:stretch>
        </p:blipFill>
        <p:spPr>
          <a:xfrm>
            <a:off x="494586" y="5352931"/>
            <a:ext cx="706517" cy="847844"/>
          </a:xfrm>
          <a:prstGeom prst="rect">
            <a:avLst/>
          </a:prstGeom>
        </p:spPr>
      </p:pic>
      <p:sp>
        <p:nvSpPr>
          <p:cNvPr id="19" name="Text 11">
            <a:extLst>
              <a:ext uri="{FF2B5EF4-FFF2-40B4-BE49-F238E27FC236}">
                <a16:creationId xmlns:a16="http://schemas.microsoft.com/office/drawing/2014/main" id="{7FBB4CE5-79E7-A034-1DB1-D9F2A7DC16EA}"/>
              </a:ext>
            </a:extLst>
          </p:cNvPr>
          <p:cNvSpPr/>
          <p:nvPr/>
        </p:nvSpPr>
        <p:spPr>
          <a:xfrm>
            <a:off x="1413034" y="5494139"/>
            <a:ext cx="2383750" cy="220861"/>
          </a:xfrm>
          <a:prstGeom prst="rect">
            <a:avLst/>
          </a:prstGeom>
          <a:noFill/>
          <a:ln/>
        </p:spPr>
        <p:txBody>
          <a:bodyPr wrap="none" lIns="0" tIns="0" rIns="0" bIns="0" rtlCol="0" anchor="t"/>
          <a:lstStyle/>
          <a:p>
            <a:pPr marL="0" indent="0">
              <a:lnSpc>
                <a:spcPts val="1700"/>
              </a:lnSpc>
              <a:buNone/>
            </a:pPr>
            <a:r>
              <a:rPr lang="en-US" sz="2000" b="1" dirty="0">
                <a:solidFill>
                  <a:srgbClr val="DAD1E6"/>
                </a:solidFill>
                <a:latin typeface="Arial Black" panose="020B0A04020102020204" pitchFamily="34" charset="0"/>
                <a:ea typeface="Inconsolata Bold" pitchFamily="34" charset="-122"/>
                <a:cs typeface="Inconsolata Bold" pitchFamily="34" charset="-120"/>
              </a:rPr>
              <a:t>Summarize Using LLM Model (</a:t>
            </a:r>
            <a:r>
              <a:rPr lang="en-US" sz="2000" b="1" dirty="0" err="1">
                <a:solidFill>
                  <a:srgbClr val="DAD1E6"/>
                </a:solidFill>
                <a:latin typeface="Arial Black" panose="020B0A04020102020204" pitchFamily="34" charset="0"/>
                <a:ea typeface="Inconsolata Bold" pitchFamily="34" charset="-122"/>
                <a:cs typeface="Inconsolata Bold" pitchFamily="34" charset="-120"/>
              </a:rPr>
              <a:t>Together.ai</a:t>
            </a:r>
            <a:r>
              <a:rPr lang="en-US" sz="2000" b="1" dirty="0">
                <a:solidFill>
                  <a:srgbClr val="DAD1E6"/>
                </a:solidFill>
                <a:latin typeface="Arial Black" panose="020B0A04020102020204" pitchFamily="34" charset="0"/>
                <a:ea typeface="Inconsolata Bold" pitchFamily="34" charset="-122"/>
                <a:cs typeface="Inconsolata Bold" pitchFamily="34" charset="-120"/>
              </a:rPr>
              <a:t>)</a:t>
            </a:r>
            <a:endParaRPr lang="en-US" sz="2000" dirty="0">
              <a:latin typeface="Arial Black" panose="020B0A04020102020204" pitchFamily="34" charset="0"/>
            </a:endParaRPr>
          </a:p>
        </p:txBody>
      </p:sp>
      <p:sp>
        <p:nvSpPr>
          <p:cNvPr id="20" name="Text 12">
            <a:extLst>
              <a:ext uri="{FF2B5EF4-FFF2-40B4-BE49-F238E27FC236}">
                <a16:creationId xmlns:a16="http://schemas.microsoft.com/office/drawing/2014/main" id="{A05CDBEE-7E60-5302-F73F-A5B3E0AAFA96}"/>
              </a:ext>
            </a:extLst>
          </p:cNvPr>
          <p:cNvSpPr/>
          <p:nvPr/>
        </p:nvSpPr>
        <p:spPr>
          <a:xfrm>
            <a:off x="1413034" y="5799773"/>
            <a:ext cx="12722781" cy="226100"/>
          </a:xfrm>
          <a:prstGeom prst="rect">
            <a:avLst/>
          </a:prstGeom>
          <a:noFill/>
          <a:ln/>
        </p:spPr>
        <p:txBody>
          <a:bodyPr wrap="none" lIns="0" tIns="0" rIns="0" bIns="0" rtlCol="0" anchor="t"/>
          <a:lstStyle/>
          <a:p>
            <a:pPr marL="0" indent="0">
              <a:lnSpc>
                <a:spcPts val="1750"/>
              </a:lnSpc>
              <a:buNone/>
            </a:pPr>
            <a:r>
              <a:rPr lang="en-US" sz="1100" dirty="0">
                <a:solidFill>
                  <a:srgbClr val="DAD1E6"/>
                </a:solidFill>
                <a:latin typeface="Fira Sans" pitchFamily="34" charset="0"/>
                <a:ea typeface="Fira Sans" pitchFamily="34" charset="-122"/>
                <a:cs typeface="Fira Sans" pitchFamily="34" charset="-120"/>
              </a:rPr>
              <a:t>Generate concise summaries of the retrieved reviews.</a:t>
            </a:r>
            <a:endParaRPr lang="en-US" sz="1100" dirty="0"/>
          </a:p>
        </p:txBody>
      </p:sp>
      <p:pic>
        <p:nvPicPr>
          <p:cNvPr id="21" name="Image 6" descr="preencoded.png">
            <a:extLst>
              <a:ext uri="{FF2B5EF4-FFF2-40B4-BE49-F238E27FC236}">
                <a16:creationId xmlns:a16="http://schemas.microsoft.com/office/drawing/2014/main" id="{5345271F-E805-B1C5-F271-BDAC7A24741D}"/>
              </a:ext>
            </a:extLst>
          </p:cNvPr>
          <p:cNvPicPr>
            <a:picLocks noChangeAspect="1"/>
          </p:cNvPicPr>
          <p:nvPr/>
        </p:nvPicPr>
        <p:blipFill>
          <a:blip r:embed="rId8"/>
          <a:stretch>
            <a:fillRect/>
          </a:stretch>
        </p:blipFill>
        <p:spPr>
          <a:xfrm>
            <a:off x="494586" y="6200775"/>
            <a:ext cx="706517" cy="847844"/>
          </a:xfrm>
          <a:prstGeom prst="rect">
            <a:avLst/>
          </a:prstGeom>
        </p:spPr>
      </p:pic>
      <p:sp>
        <p:nvSpPr>
          <p:cNvPr id="22" name="Text 13">
            <a:extLst>
              <a:ext uri="{FF2B5EF4-FFF2-40B4-BE49-F238E27FC236}">
                <a16:creationId xmlns:a16="http://schemas.microsoft.com/office/drawing/2014/main" id="{37421E42-69B5-E60B-6310-3DB0DEE79777}"/>
              </a:ext>
            </a:extLst>
          </p:cNvPr>
          <p:cNvSpPr/>
          <p:nvPr/>
        </p:nvSpPr>
        <p:spPr>
          <a:xfrm>
            <a:off x="1413034" y="6341983"/>
            <a:ext cx="2913459" cy="220861"/>
          </a:xfrm>
          <a:prstGeom prst="rect">
            <a:avLst/>
          </a:prstGeom>
          <a:noFill/>
          <a:ln/>
        </p:spPr>
        <p:txBody>
          <a:bodyPr wrap="none" lIns="0" tIns="0" rIns="0" bIns="0" rtlCol="0" anchor="t"/>
          <a:lstStyle/>
          <a:p>
            <a:pPr marL="0" indent="0">
              <a:lnSpc>
                <a:spcPts val="1700"/>
              </a:lnSpc>
              <a:buNone/>
            </a:pPr>
            <a:r>
              <a:rPr lang="en-US" sz="2000" b="1" dirty="0">
                <a:solidFill>
                  <a:srgbClr val="DAD1E6"/>
                </a:solidFill>
                <a:latin typeface="Arial Black" panose="020B0A04020102020204" pitchFamily="34" charset="0"/>
                <a:ea typeface="Inconsolata Bold" pitchFamily="34" charset="-122"/>
                <a:cs typeface="Inconsolata Bold" pitchFamily="34" charset="-120"/>
              </a:rPr>
              <a:t>Output Insights &amp; Recommendations</a:t>
            </a:r>
            <a:endParaRPr lang="en-US" sz="2000" dirty="0">
              <a:latin typeface="Arial Black" panose="020B0A04020102020204" pitchFamily="34" charset="0"/>
            </a:endParaRPr>
          </a:p>
        </p:txBody>
      </p:sp>
      <p:sp>
        <p:nvSpPr>
          <p:cNvPr id="23" name="Text 14">
            <a:extLst>
              <a:ext uri="{FF2B5EF4-FFF2-40B4-BE49-F238E27FC236}">
                <a16:creationId xmlns:a16="http://schemas.microsoft.com/office/drawing/2014/main" id="{4BA9AD1E-44B0-D96E-E949-F916A430B4A0}"/>
              </a:ext>
            </a:extLst>
          </p:cNvPr>
          <p:cNvSpPr/>
          <p:nvPr/>
        </p:nvSpPr>
        <p:spPr>
          <a:xfrm>
            <a:off x="1413034" y="6647617"/>
            <a:ext cx="12722781" cy="226100"/>
          </a:xfrm>
          <a:prstGeom prst="rect">
            <a:avLst/>
          </a:prstGeom>
          <a:noFill/>
          <a:ln/>
        </p:spPr>
        <p:txBody>
          <a:bodyPr wrap="none" lIns="0" tIns="0" rIns="0" bIns="0" rtlCol="0" anchor="t"/>
          <a:lstStyle/>
          <a:p>
            <a:pPr marL="0" indent="0">
              <a:lnSpc>
                <a:spcPts val="1750"/>
              </a:lnSpc>
              <a:buNone/>
            </a:pPr>
            <a:r>
              <a:rPr lang="en-US" sz="1100" dirty="0">
                <a:solidFill>
                  <a:srgbClr val="DAD1E6"/>
                </a:solidFill>
                <a:latin typeface="Fira Sans" pitchFamily="34" charset="0"/>
                <a:ea typeface="Fira Sans" pitchFamily="34" charset="-122"/>
                <a:cs typeface="Fira Sans" pitchFamily="34" charset="-120"/>
              </a:rPr>
              <a:t>Present key insights and recommendations.</a:t>
            </a:r>
            <a:endParaRPr lang="en-US" sz="1100" dirty="0"/>
          </a:p>
        </p:txBody>
      </p:sp>
    </p:spTree>
    <p:extLst>
      <p:ext uri="{BB962C8B-B14F-4D97-AF65-F5344CB8AC3E}">
        <p14:creationId xmlns:p14="http://schemas.microsoft.com/office/powerpoint/2010/main" val="21867449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475</TotalTime>
  <Words>878</Words>
  <Application>Microsoft Office PowerPoint</Application>
  <PresentationFormat>Custom</PresentationFormat>
  <Paragraphs>93</Paragraphs>
  <Slides>11</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Fira Sans</vt:lpstr>
      <vt:lpstr>Wingdings</vt:lpstr>
      <vt:lpstr>Inconsolata Bold</vt:lpstr>
      <vt:lpstr>Open Sans ExtraBold</vt:lpstr>
      <vt:lpstr>Arial Black</vt:lpstr>
      <vt:lpstr>Arial</vt:lpstr>
      <vt:lpstr>Cooper Black</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Bhargavi Nagulapally</cp:lastModifiedBy>
  <cp:revision>27</cp:revision>
  <dcterms:created xsi:type="dcterms:W3CDTF">2025-03-15T13:04:46Z</dcterms:created>
  <dcterms:modified xsi:type="dcterms:W3CDTF">2025-03-17T16:53:14Z</dcterms:modified>
</cp:coreProperties>
</file>